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4" r:id="rId5"/>
    <p:sldId id="285" r:id="rId6"/>
    <p:sldId id="282" r:id="rId7"/>
    <p:sldId id="283" r:id="rId8"/>
    <p:sldId id="258" r:id="rId9"/>
    <p:sldId id="257" r:id="rId10"/>
    <p:sldId id="259" r:id="rId11"/>
    <p:sldId id="272" r:id="rId12"/>
    <p:sldId id="274" r:id="rId13"/>
    <p:sldId id="275" r:id="rId14"/>
    <p:sldId id="276" r:id="rId15"/>
    <p:sldId id="277" r:id="rId16"/>
    <p:sldId id="261" r:id="rId17"/>
    <p:sldId id="271" r:id="rId18"/>
    <p:sldId id="260" r:id="rId19"/>
    <p:sldId id="263" r:id="rId20"/>
    <p:sldId id="270" r:id="rId21"/>
    <p:sldId id="264" r:id="rId22"/>
    <p:sldId id="265" r:id="rId23"/>
    <p:sldId id="266" r:id="rId24"/>
    <p:sldId id="268" r:id="rId25"/>
    <p:sldId id="267" r:id="rId26"/>
    <p:sldId id="269" r:id="rId27"/>
    <p:sldId id="278" r:id="rId28"/>
    <p:sldId id="286" r:id="rId29"/>
    <p:sldId id="262" r:id="rId30"/>
    <p:sldId id="279" r:id="rId31"/>
    <p:sldId id="300" r:id="rId32"/>
    <p:sldId id="302" r:id="rId33"/>
    <p:sldId id="287" r:id="rId34"/>
    <p:sldId id="288" r:id="rId35"/>
    <p:sldId id="289" r:id="rId36"/>
    <p:sldId id="290" r:id="rId37"/>
    <p:sldId id="303" r:id="rId38"/>
    <p:sldId id="291" r:id="rId39"/>
    <p:sldId id="292" r:id="rId40"/>
    <p:sldId id="293" r:id="rId41"/>
    <p:sldId id="294" r:id="rId42"/>
    <p:sldId id="295" r:id="rId43"/>
    <p:sldId id="296" r:id="rId44"/>
    <p:sldId id="297" r:id="rId45"/>
    <p:sldId id="298" r:id="rId46"/>
    <p:sldId id="304" r:id="rId47"/>
    <p:sldId id="299" r:id="rId48"/>
    <p:sldId id="30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00F6-B08F-4FD7-90C5-986C33A18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FF5836-D209-4D4E-9AB8-9FF57E741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977138-F456-434D-8209-AC202A22052D}"/>
              </a:ext>
            </a:extLst>
          </p:cNvPr>
          <p:cNvSpPr>
            <a:spLocks noGrp="1"/>
          </p:cNvSpPr>
          <p:nvPr>
            <p:ph type="dt" sz="half" idx="10"/>
          </p:nvPr>
        </p:nvSpPr>
        <p:spPr/>
        <p:txBody>
          <a:bodyPr/>
          <a:lstStyle/>
          <a:p>
            <a:fld id="{A43D2740-991C-4860-88D5-C140849363DD}" type="datetimeFigureOut">
              <a:rPr lang="en-US" smtClean="0"/>
              <a:t>16-May-20</a:t>
            </a:fld>
            <a:endParaRPr lang="en-US"/>
          </a:p>
        </p:txBody>
      </p:sp>
      <p:sp>
        <p:nvSpPr>
          <p:cNvPr id="5" name="Footer Placeholder 4">
            <a:extLst>
              <a:ext uri="{FF2B5EF4-FFF2-40B4-BE49-F238E27FC236}">
                <a16:creationId xmlns:a16="http://schemas.microsoft.com/office/drawing/2014/main" id="{22E019FA-9458-4EA4-B80D-EA81C466D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131C4-15AE-402A-8A44-005AC908E6E6}"/>
              </a:ext>
            </a:extLst>
          </p:cNvPr>
          <p:cNvSpPr>
            <a:spLocks noGrp="1"/>
          </p:cNvSpPr>
          <p:nvPr>
            <p:ph type="sldNum" sz="quarter" idx="12"/>
          </p:nvPr>
        </p:nvSpPr>
        <p:spPr/>
        <p:txBody>
          <a:bodyPr/>
          <a:lstStyle/>
          <a:p>
            <a:fld id="{52C385E8-2728-42DA-AE76-91FB73AE8607}" type="slidenum">
              <a:rPr lang="en-US" smtClean="0"/>
              <a:t>‹#›</a:t>
            </a:fld>
            <a:endParaRPr lang="en-US"/>
          </a:p>
        </p:txBody>
      </p:sp>
    </p:spTree>
    <p:extLst>
      <p:ext uri="{BB962C8B-B14F-4D97-AF65-F5344CB8AC3E}">
        <p14:creationId xmlns:p14="http://schemas.microsoft.com/office/powerpoint/2010/main" val="370001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288C6-512C-4853-8E85-46FB383A27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3C7B07-0D04-40A9-94F4-93ECDD9E0E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591CB-CF78-4170-B7B9-80A8C5B6C7E9}"/>
              </a:ext>
            </a:extLst>
          </p:cNvPr>
          <p:cNvSpPr>
            <a:spLocks noGrp="1"/>
          </p:cNvSpPr>
          <p:nvPr>
            <p:ph type="dt" sz="half" idx="10"/>
          </p:nvPr>
        </p:nvSpPr>
        <p:spPr/>
        <p:txBody>
          <a:bodyPr/>
          <a:lstStyle/>
          <a:p>
            <a:fld id="{A43D2740-991C-4860-88D5-C140849363DD}" type="datetimeFigureOut">
              <a:rPr lang="en-US" smtClean="0"/>
              <a:t>16-May-20</a:t>
            </a:fld>
            <a:endParaRPr lang="en-US"/>
          </a:p>
        </p:txBody>
      </p:sp>
      <p:sp>
        <p:nvSpPr>
          <p:cNvPr id="5" name="Footer Placeholder 4">
            <a:extLst>
              <a:ext uri="{FF2B5EF4-FFF2-40B4-BE49-F238E27FC236}">
                <a16:creationId xmlns:a16="http://schemas.microsoft.com/office/drawing/2014/main" id="{31C30F1C-D6E5-4D99-81C4-D427CF06C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BA086-6ACB-4DCC-81AD-7F54D17ED697}"/>
              </a:ext>
            </a:extLst>
          </p:cNvPr>
          <p:cNvSpPr>
            <a:spLocks noGrp="1"/>
          </p:cNvSpPr>
          <p:nvPr>
            <p:ph type="sldNum" sz="quarter" idx="12"/>
          </p:nvPr>
        </p:nvSpPr>
        <p:spPr/>
        <p:txBody>
          <a:bodyPr/>
          <a:lstStyle/>
          <a:p>
            <a:fld id="{52C385E8-2728-42DA-AE76-91FB73AE8607}" type="slidenum">
              <a:rPr lang="en-US" smtClean="0"/>
              <a:t>‹#›</a:t>
            </a:fld>
            <a:endParaRPr lang="en-US"/>
          </a:p>
        </p:txBody>
      </p:sp>
    </p:spTree>
    <p:extLst>
      <p:ext uri="{BB962C8B-B14F-4D97-AF65-F5344CB8AC3E}">
        <p14:creationId xmlns:p14="http://schemas.microsoft.com/office/powerpoint/2010/main" val="366270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2BBDEB-F988-49CE-8E56-97A087386B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FCB6BA-50D4-40A0-81A3-72B4586B7A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B8413-7A69-4B7D-8ECA-46C38B87D4F7}"/>
              </a:ext>
            </a:extLst>
          </p:cNvPr>
          <p:cNvSpPr>
            <a:spLocks noGrp="1"/>
          </p:cNvSpPr>
          <p:nvPr>
            <p:ph type="dt" sz="half" idx="10"/>
          </p:nvPr>
        </p:nvSpPr>
        <p:spPr/>
        <p:txBody>
          <a:bodyPr/>
          <a:lstStyle/>
          <a:p>
            <a:fld id="{A43D2740-991C-4860-88D5-C140849363DD}" type="datetimeFigureOut">
              <a:rPr lang="en-US" smtClean="0"/>
              <a:t>16-May-20</a:t>
            </a:fld>
            <a:endParaRPr lang="en-US"/>
          </a:p>
        </p:txBody>
      </p:sp>
      <p:sp>
        <p:nvSpPr>
          <p:cNvPr id="5" name="Footer Placeholder 4">
            <a:extLst>
              <a:ext uri="{FF2B5EF4-FFF2-40B4-BE49-F238E27FC236}">
                <a16:creationId xmlns:a16="http://schemas.microsoft.com/office/drawing/2014/main" id="{2C71436A-1B09-4FE5-89F8-23948979E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0D19F-18FE-4AC0-AD18-C82D4337E381}"/>
              </a:ext>
            </a:extLst>
          </p:cNvPr>
          <p:cNvSpPr>
            <a:spLocks noGrp="1"/>
          </p:cNvSpPr>
          <p:nvPr>
            <p:ph type="sldNum" sz="quarter" idx="12"/>
          </p:nvPr>
        </p:nvSpPr>
        <p:spPr/>
        <p:txBody>
          <a:bodyPr/>
          <a:lstStyle/>
          <a:p>
            <a:fld id="{52C385E8-2728-42DA-AE76-91FB73AE8607}" type="slidenum">
              <a:rPr lang="en-US" smtClean="0"/>
              <a:t>‹#›</a:t>
            </a:fld>
            <a:endParaRPr lang="en-US"/>
          </a:p>
        </p:txBody>
      </p:sp>
    </p:spTree>
    <p:extLst>
      <p:ext uri="{BB962C8B-B14F-4D97-AF65-F5344CB8AC3E}">
        <p14:creationId xmlns:p14="http://schemas.microsoft.com/office/powerpoint/2010/main" val="16254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76581-EA77-4FF2-A4FE-08164812A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0A274-C1D0-4825-A790-02773B945E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A2427-F058-4ABB-9119-4A59B673E1A1}"/>
              </a:ext>
            </a:extLst>
          </p:cNvPr>
          <p:cNvSpPr>
            <a:spLocks noGrp="1"/>
          </p:cNvSpPr>
          <p:nvPr>
            <p:ph type="dt" sz="half" idx="10"/>
          </p:nvPr>
        </p:nvSpPr>
        <p:spPr/>
        <p:txBody>
          <a:bodyPr/>
          <a:lstStyle/>
          <a:p>
            <a:fld id="{A43D2740-991C-4860-88D5-C140849363DD}" type="datetimeFigureOut">
              <a:rPr lang="en-US" smtClean="0"/>
              <a:t>16-May-20</a:t>
            </a:fld>
            <a:endParaRPr lang="en-US"/>
          </a:p>
        </p:txBody>
      </p:sp>
      <p:sp>
        <p:nvSpPr>
          <p:cNvPr id="5" name="Footer Placeholder 4">
            <a:extLst>
              <a:ext uri="{FF2B5EF4-FFF2-40B4-BE49-F238E27FC236}">
                <a16:creationId xmlns:a16="http://schemas.microsoft.com/office/drawing/2014/main" id="{1F30E59C-CDC1-4812-A570-68E3BB984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22266-AEB2-4F61-9BAB-0359936B77D9}"/>
              </a:ext>
            </a:extLst>
          </p:cNvPr>
          <p:cNvSpPr>
            <a:spLocks noGrp="1"/>
          </p:cNvSpPr>
          <p:nvPr>
            <p:ph type="sldNum" sz="quarter" idx="12"/>
          </p:nvPr>
        </p:nvSpPr>
        <p:spPr/>
        <p:txBody>
          <a:bodyPr/>
          <a:lstStyle/>
          <a:p>
            <a:fld id="{52C385E8-2728-42DA-AE76-91FB73AE8607}" type="slidenum">
              <a:rPr lang="en-US" smtClean="0"/>
              <a:t>‹#›</a:t>
            </a:fld>
            <a:endParaRPr lang="en-US"/>
          </a:p>
        </p:txBody>
      </p:sp>
    </p:spTree>
    <p:extLst>
      <p:ext uri="{BB962C8B-B14F-4D97-AF65-F5344CB8AC3E}">
        <p14:creationId xmlns:p14="http://schemas.microsoft.com/office/powerpoint/2010/main" val="3759038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3E7E-419A-407B-B2EF-DF21ECAC34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97DFBB-5C16-41FC-8AF1-5C12B32C3F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63E8B0-86EA-422B-B1C2-5EB511056CE5}"/>
              </a:ext>
            </a:extLst>
          </p:cNvPr>
          <p:cNvSpPr>
            <a:spLocks noGrp="1"/>
          </p:cNvSpPr>
          <p:nvPr>
            <p:ph type="dt" sz="half" idx="10"/>
          </p:nvPr>
        </p:nvSpPr>
        <p:spPr/>
        <p:txBody>
          <a:bodyPr/>
          <a:lstStyle/>
          <a:p>
            <a:fld id="{A43D2740-991C-4860-88D5-C140849363DD}" type="datetimeFigureOut">
              <a:rPr lang="en-US" smtClean="0"/>
              <a:t>16-May-20</a:t>
            </a:fld>
            <a:endParaRPr lang="en-US"/>
          </a:p>
        </p:txBody>
      </p:sp>
      <p:sp>
        <p:nvSpPr>
          <p:cNvPr id="5" name="Footer Placeholder 4">
            <a:extLst>
              <a:ext uri="{FF2B5EF4-FFF2-40B4-BE49-F238E27FC236}">
                <a16:creationId xmlns:a16="http://schemas.microsoft.com/office/drawing/2014/main" id="{A36ED9E0-1897-4192-8EA7-A090C8110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516FC-4CFC-49FC-9F3D-47E48D9E9457}"/>
              </a:ext>
            </a:extLst>
          </p:cNvPr>
          <p:cNvSpPr>
            <a:spLocks noGrp="1"/>
          </p:cNvSpPr>
          <p:nvPr>
            <p:ph type="sldNum" sz="quarter" idx="12"/>
          </p:nvPr>
        </p:nvSpPr>
        <p:spPr/>
        <p:txBody>
          <a:bodyPr/>
          <a:lstStyle/>
          <a:p>
            <a:fld id="{52C385E8-2728-42DA-AE76-91FB73AE8607}" type="slidenum">
              <a:rPr lang="en-US" smtClean="0"/>
              <a:t>‹#›</a:t>
            </a:fld>
            <a:endParaRPr lang="en-US"/>
          </a:p>
        </p:txBody>
      </p:sp>
    </p:spTree>
    <p:extLst>
      <p:ext uri="{BB962C8B-B14F-4D97-AF65-F5344CB8AC3E}">
        <p14:creationId xmlns:p14="http://schemas.microsoft.com/office/powerpoint/2010/main" val="352675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0BFBA-BDD3-4A58-ACE3-B0A6A88171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92D2A-A6B9-492C-86D8-A982BC414F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2460FE-EEAE-4AEC-B4A5-F4AD09E20D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ABF64C-C1FC-409E-BA08-D1246C9A0E53}"/>
              </a:ext>
            </a:extLst>
          </p:cNvPr>
          <p:cNvSpPr>
            <a:spLocks noGrp="1"/>
          </p:cNvSpPr>
          <p:nvPr>
            <p:ph type="dt" sz="half" idx="10"/>
          </p:nvPr>
        </p:nvSpPr>
        <p:spPr/>
        <p:txBody>
          <a:bodyPr/>
          <a:lstStyle/>
          <a:p>
            <a:fld id="{A43D2740-991C-4860-88D5-C140849363DD}" type="datetimeFigureOut">
              <a:rPr lang="en-US" smtClean="0"/>
              <a:t>16-May-20</a:t>
            </a:fld>
            <a:endParaRPr lang="en-US"/>
          </a:p>
        </p:txBody>
      </p:sp>
      <p:sp>
        <p:nvSpPr>
          <p:cNvPr id="6" name="Footer Placeholder 5">
            <a:extLst>
              <a:ext uri="{FF2B5EF4-FFF2-40B4-BE49-F238E27FC236}">
                <a16:creationId xmlns:a16="http://schemas.microsoft.com/office/drawing/2014/main" id="{7DF800AA-06F7-4FD4-9AEF-2F24C1321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30206A-8CDE-4BD4-90B7-557BB1080AD5}"/>
              </a:ext>
            </a:extLst>
          </p:cNvPr>
          <p:cNvSpPr>
            <a:spLocks noGrp="1"/>
          </p:cNvSpPr>
          <p:nvPr>
            <p:ph type="sldNum" sz="quarter" idx="12"/>
          </p:nvPr>
        </p:nvSpPr>
        <p:spPr/>
        <p:txBody>
          <a:bodyPr/>
          <a:lstStyle/>
          <a:p>
            <a:fld id="{52C385E8-2728-42DA-AE76-91FB73AE8607}" type="slidenum">
              <a:rPr lang="en-US" smtClean="0"/>
              <a:t>‹#›</a:t>
            </a:fld>
            <a:endParaRPr lang="en-US"/>
          </a:p>
        </p:txBody>
      </p:sp>
    </p:spTree>
    <p:extLst>
      <p:ext uri="{BB962C8B-B14F-4D97-AF65-F5344CB8AC3E}">
        <p14:creationId xmlns:p14="http://schemas.microsoft.com/office/powerpoint/2010/main" val="229101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8821-37B6-45AB-8CDE-6B76BDC2B7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4366F8-59F5-4DCE-95BB-4339596AB9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B7C04-DDBB-449B-984D-160760F1F7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D8AD5E-1197-445B-8843-006F43EA98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3BEB06-E2D4-4963-9857-2106E71702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39A2A-F4E0-447A-9DF5-29D1931A57FB}"/>
              </a:ext>
            </a:extLst>
          </p:cNvPr>
          <p:cNvSpPr>
            <a:spLocks noGrp="1"/>
          </p:cNvSpPr>
          <p:nvPr>
            <p:ph type="dt" sz="half" idx="10"/>
          </p:nvPr>
        </p:nvSpPr>
        <p:spPr/>
        <p:txBody>
          <a:bodyPr/>
          <a:lstStyle/>
          <a:p>
            <a:fld id="{A43D2740-991C-4860-88D5-C140849363DD}" type="datetimeFigureOut">
              <a:rPr lang="en-US" smtClean="0"/>
              <a:t>16-May-20</a:t>
            </a:fld>
            <a:endParaRPr lang="en-US"/>
          </a:p>
        </p:txBody>
      </p:sp>
      <p:sp>
        <p:nvSpPr>
          <p:cNvPr id="8" name="Footer Placeholder 7">
            <a:extLst>
              <a:ext uri="{FF2B5EF4-FFF2-40B4-BE49-F238E27FC236}">
                <a16:creationId xmlns:a16="http://schemas.microsoft.com/office/drawing/2014/main" id="{15454DDB-05F1-47EE-B3BD-CBCBBC5F6E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AA5718-203A-438D-8055-E0D38DC3F76D}"/>
              </a:ext>
            </a:extLst>
          </p:cNvPr>
          <p:cNvSpPr>
            <a:spLocks noGrp="1"/>
          </p:cNvSpPr>
          <p:nvPr>
            <p:ph type="sldNum" sz="quarter" idx="12"/>
          </p:nvPr>
        </p:nvSpPr>
        <p:spPr/>
        <p:txBody>
          <a:bodyPr/>
          <a:lstStyle/>
          <a:p>
            <a:fld id="{52C385E8-2728-42DA-AE76-91FB73AE8607}" type="slidenum">
              <a:rPr lang="en-US" smtClean="0"/>
              <a:t>‹#›</a:t>
            </a:fld>
            <a:endParaRPr lang="en-US"/>
          </a:p>
        </p:txBody>
      </p:sp>
    </p:spTree>
    <p:extLst>
      <p:ext uri="{BB962C8B-B14F-4D97-AF65-F5344CB8AC3E}">
        <p14:creationId xmlns:p14="http://schemas.microsoft.com/office/powerpoint/2010/main" val="415169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5FB0-561A-4133-9DA5-3773980E89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A30422-C725-4D6E-A4AA-ADFDD1C9406C}"/>
              </a:ext>
            </a:extLst>
          </p:cNvPr>
          <p:cNvSpPr>
            <a:spLocks noGrp="1"/>
          </p:cNvSpPr>
          <p:nvPr>
            <p:ph type="dt" sz="half" idx="10"/>
          </p:nvPr>
        </p:nvSpPr>
        <p:spPr/>
        <p:txBody>
          <a:bodyPr/>
          <a:lstStyle/>
          <a:p>
            <a:fld id="{A43D2740-991C-4860-88D5-C140849363DD}" type="datetimeFigureOut">
              <a:rPr lang="en-US" smtClean="0"/>
              <a:t>16-May-20</a:t>
            </a:fld>
            <a:endParaRPr lang="en-US"/>
          </a:p>
        </p:txBody>
      </p:sp>
      <p:sp>
        <p:nvSpPr>
          <p:cNvPr id="4" name="Footer Placeholder 3">
            <a:extLst>
              <a:ext uri="{FF2B5EF4-FFF2-40B4-BE49-F238E27FC236}">
                <a16:creationId xmlns:a16="http://schemas.microsoft.com/office/drawing/2014/main" id="{B6E1BC88-91B5-4552-BFAC-A995139EAC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BDE218-A8FD-4258-8FEC-DE47F57EC138}"/>
              </a:ext>
            </a:extLst>
          </p:cNvPr>
          <p:cNvSpPr>
            <a:spLocks noGrp="1"/>
          </p:cNvSpPr>
          <p:nvPr>
            <p:ph type="sldNum" sz="quarter" idx="12"/>
          </p:nvPr>
        </p:nvSpPr>
        <p:spPr/>
        <p:txBody>
          <a:bodyPr/>
          <a:lstStyle/>
          <a:p>
            <a:fld id="{52C385E8-2728-42DA-AE76-91FB73AE8607}" type="slidenum">
              <a:rPr lang="en-US" smtClean="0"/>
              <a:t>‹#›</a:t>
            </a:fld>
            <a:endParaRPr lang="en-US"/>
          </a:p>
        </p:txBody>
      </p:sp>
    </p:spTree>
    <p:extLst>
      <p:ext uri="{BB962C8B-B14F-4D97-AF65-F5344CB8AC3E}">
        <p14:creationId xmlns:p14="http://schemas.microsoft.com/office/powerpoint/2010/main" val="399746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7A1788-4BA1-455D-95EB-2F7021AFC68F}"/>
              </a:ext>
            </a:extLst>
          </p:cNvPr>
          <p:cNvSpPr>
            <a:spLocks noGrp="1"/>
          </p:cNvSpPr>
          <p:nvPr>
            <p:ph type="dt" sz="half" idx="10"/>
          </p:nvPr>
        </p:nvSpPr>
        <p:spPr/>
        <p:txBody>
          <a:bodyPr/>
          <a:lstStyle/>
          <a:p>
            <a:fld id="{A43D2740-991C-4860-88D5-C140849363DD}" type="datetimeFigureOut">
              <a:rPr lang="en-US" smtClean="0"/>
              <a:t>16-May-20</a:t>
            </a:fld>
            <a:endParaRPr lang="en-US"/>
          </a:p>
        </p:txBody>
      </p:sp>
      <p:sp>
        <p:nvSpPr>
          <p:cNvPr id="3" name="Footer Placeholder 2">
            <a:extLst>
              <a:ext uri="{FF2B5EF4-FFF2-40B4-BE49-F238E27FC236}">
                <a16:creationId xmlns:a16="http://schemas.microsoft.com/office/drawing/2014/main" id="{74B1D791-0EB2-43C0-8800-B3E7D77EAE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EE4368-8870-4FF6-9AEC-674EC5041C2B}"/>
              </a:ext>
            </a:extLst>
          </p:cNvPr>
          <p:cNvSpPr>
            <a:spLocks noGrp="1"/>
          </p:cNvSpPr>
          <p:nvPr>
            <p:ph type="sldNum" sz="quarter" idx="12"/>
          </p:nvPr>
        </p:nvSpPr>
        <p:spPr/>
        <p:txBody>
          <a:bodyPr/>
          <a:lstStyle/>
          <a:p>
            <a:fld id="{52C385E8-2728-42DA-AE76-91FB73AE8607}" type="slidenum">
              <a:rPr lang="en-US" smtClean="0"/>
              <a:t>‹#›</a:t>
            </a:fld>
            <a:endParaRPr lang="en-US"/>
          </a:p>
        </p:txBody>
      </p:sp>
    </p:spTree>
    <p:extLst>
      <p:ext uri="{BB962C8B-B14F-4D97-AF65-F5344CB8AC3E}">
        <p14:creationId xmlns:p14="http://schemas.microsoft.com/office/powerpoint/2010/main" val="22057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1E33B-A1AB-4B1C-9E49-FE17DFFB2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EDB4B7-F9D5-47D7-927B-897B7DDE5D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014F51-1005-4B3F-9EED-89623DC26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DAB0A-095F-4EA2-9AB9-3931A7A497BD}"/>
              </a:ext>
            </a:extLst>
          </p:cNvPr>
          <p:cNvSpPr>
            <a:spLocks noGrp="1"/>
          </p:cNvSpPr>
          <p:nvPr>
            <p:ph type="dt" sz="half" idx="10"/>
          </p:nvPr>
        </p:nvSpPr>
        <p:spPr/>
        <p:txBody>
          <a:bodyPr/>
          <a:lstStyle/>
          <a:p>
            <a:fld id="{A43D2740-991C-4860-88D5-C140849363DD}" type="datetimeFigureOut">
              <a:rPr lang="en-US" smtClean="0"/>
              <a:t>16-May-20</a:t>
            </a:fld>
            <a:endParaRPr lang="en-US"/>
          </a:p>
        </p:txBody>
      </p:sp>
      <p:sp>
        <p:nvSpPr>
          <p:cNvPr id="6" name="Footer Placeholder 5">
            <a:extLst>
              <a:ext uri="{FF2B5EF4-FFF2-40B4-BE49-F238E27FC236}">
                <a16:creationId xmlns:a16="http://schemas.microsoft.com/office/drawing/2014/main" id="{41AE53D7-F913-47F4-860C-42487F353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03908B-CC32-4A87-B976-54098D657745}"/>
              </a:ext>
            </a:extLst>
          </p:cNvPr>
          <p:cNvSpPr>
            <a:spLocks noGrp="1"/>
          </p:cNvSpPr>
          <p:nvPr>
            <p:ph type="sldNum" sz="quarter" idx="12"/>
          </p:nvPr>
        </p:nvSpPr>
        <p:spPr/>
        <p:txBody>
          <a:bodyPr/>
          <a:lstStyle/>
          <a:p>
            <a:fld id="{52C385E8-2728-42DA-AE76-91FB73AE8607}" type="slidenum">
              <a:rPr lang="en-US" smtClean="0"/>
              <a:t>‹#›</a:t>
            </a:fld>
            <a:endParaRPr lang="en-US"/>
          </a:p>
        </p:txBody>
      </p:sp>
    </p:spTree>
    <p:extLst>
      <p:ext uri="{BB962C8B-B14F-4D97-AF65-F5344CB8AC3E}">
        <p14:creationId xmlns:p14="http://schemas.microsoft.com/office/powerpoint/2010/main" val="248128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24192-DEBB-4B5B-8607-574867089C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BB9574-F58C-4003-B2D9-8DF1DA9E61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92D683-4B41-4A73-B665-612ACCEE6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B287F-87AA-4F9F-92C6-65FA41071D8C}"/>
              </a:ext>
            </a:extLst>
          </p:cNvPr>
          <p:cNvSpPr>
            <a:spLocks noGrp="1"/>
          </p:cNvSpPr>
          <p:nvPr>
            <p:ph type="dt" sz="half" idx="10"/>
          </p:nvPr>
        </p:nvSpPr>
        <p:spPr/>
        <p:txBody>
          <a:bodyPr/>
          <a:lstStyle/>
          <a:p>
            <a:fld id="{A43D2740-991C-4860-88D5-C140849363DD}" type="datetimeFigureOut">
              <a:rPr lang="en-US" smtClean="0"/>
              <a:t>16-May-20</a:t>
            </a:fld>
            <a:endParaRPr lang="en-US"/>
          </a:p>
        </p:txBody>
      </p:sp>
      <p:sp>
        <p:nvSpPr>
          <p:cNvPr id="6" name="Footer Placeholder 5">
            <a:extLst>
              <a:ext uri="{FF2B5EF4-FFF2-40B4-BE49-F238E27FC236}">
                <a16:creationId xmlns:a16="http://schemas.microsoft.com/office/drawing/2014/main" id="{053E355A-2693-41DE-8D62-67D82D54BD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DC6E33-8745-483D-A8A7-D6017665B8E7}"/>
              </a:ext>
            </a:extLst>
          </p:cNvPr>
          <p:cNvSpPr>
            <a:spLocks noGrp="1"/>
          </p:cNvSpPr>
          <p:nvPr>
            <p:ph type="sldNum" sz="quarter" idx="12"/>
          </p:nvPr>
        </p:nvSpPr>
        <p:spPr/>
        <p:txBody>
          <a:bodyPr/>
          <a:lstStyle/>
          <a:p>
            <a:fld id="{52C385E8-2728-42DA-AE76-91FB73AE8607}" type="slidenum">
              <a:rPr lang="en-US" smtClean="0"/>
              <a:t>‹#›</a:t>
            </a:fld>
            <a:endParaRPr lang="en-US"/>
          </a:p>
        </p:txBody>
      </p:sp>
    </p:spTree>
    <p:extLst>
      <p:ext uri="{BB962C8B-B14F-4D97-AF65-F5344CB8AC3E}">
        <p14:creationId xmlns:p14="http://schemas.microsoft.com/office/powerpoint/2010/main" val="276806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07A0AA-9139-4579-8230-002F24979D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CDE7B2-4617-4FD8-92B4-04BE228D1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BCFD6-D900-4EFE-A064-CC56A80A8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D2740-991C-4860-88D5-C140849363DD}" type="datetimeFigureOut">
              <a:rPr lang="en-US" smtClean="0"/>
              <a:t>16-May-20</a:t>
            </a:fld>
            <a:endParaRPr lang="en-US"/>
          </a:p>
        </p:txBody>
      </p:sp>
      <p:sp>
        <p:nvSpPr>
          <p:cNvPr id="5" name="Footer Placeholder 4">
            <a:extLst>
              <a:ext uri="{FF2B5EF4-FFF2-40B4-BE49-F238E27FC236}">
                <a16:creationId xmlns:a16="http://schemas.microsoft.com/office/drawing/2014/main" id="{FF6088AD-DD29-49DC-9577-ED62BC50D7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77420F-7668-4846-B740-2F8B1CBE1E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385E8-2728-42DA-AE76-91FB73AE8607}" type="slidenum">
              <a:rPr lang="en-US" smtClean="0"/>
              <a:t>‹#›</a:t>
            </a:fld>
            <a:endParaRPr lang="en-US"/>
          </a:p>
        </p:txBody>
      </p:sp>
    </p:spTree>
    <p:extLst>
      <p:ext uri="{BB962C8B-B14F-4D97-AF65-F5344CB8AC3E}">
        <p14:creationId xmlns:p14="http://schemas.microsoft.com/office/powerpoint/2010/main" val="3404338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EkPWrcezz7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ngmaindia.gov.in/sh-bengal.as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D487-5953-4841-B3DF-AAB80B484A7B}"/>
              </a:ext>
            </a:extLst>
          </p:cNvPr>
          <p:cNvSpPr>
            <a:spLocks noGrp="1"/>
          </p:cNvSpPr>
          <p:nvPr>
            <p:ph type="ctrTitle"/>
          </p:nvPr>
        </p:nvSpPr>
        <p:spPr>
          <a:xfrm>
            <a:off x="636104" y="629478"/>
            <a:ext cx="11078818" cy="3542405"/>
          </a:xfrm>
        </p:spPr>
        <p:txBody>
          <a:bodyPr>
            <a:normAutofit fontScale="90000"/>
          </a:bodyPr>
          <a:lstStyle/>
          <a:p>
            <a:pPr>
              <a:lnSpc>
                <a:spcPct val="150000"/>
              </a:lnSpc>
            </a:pPr>
            <a:r>
              <a:rPr lang="en-US" sz="3600" dirty="0">
                <a:latin typeface="Times New Roman" panose="02020603050405020304" pitchFamily="18" charset="0"/>
                <a:cs typeface="Times New Roman" panose="02020603050405020304" pitchFamily="18" charset="0"/>
              </a:rPr>
              <a:t>Art in the Nineteenth Century India with reference to:</a:t>
            </a:r>
            <a:br>
              <a:rPr lang="en-US" sz="36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Kalighat Paintings</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Company Painting</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Bengal School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The emergence of Nationalist and Swadeshi Philosophy in Art</a:t>
            </a:r>
          </a:p>
        </p:txBody>
      </p:sp>
      <p:sp>
        <p:nvSpPr>
          <p:cNvPr id="3" name="Subtitle 2">
            <a:extLst>
              <a:ext uri="{FF2B5EF4-FFF2-40B4-BE49-F238E27FC236}">
                <a16:creationId xmlns:a16="http://schemas.microsoft.com/office/drawing/2014/main" id="{DD185B13-48C4-4E35-A227-0D773BB1814C}"/>
              </a:ext>
            </a:extLst>
          </p:cNvPr>
          <p:cNvSpPr>
            <a:spLocks noGrp="1"/>
          </p:cNvSpPr>
          <p:nvPr>
            <p:ph type="subTitle" idx="1"/>
          </p:nvPr>
        </p:nvSpPr>
        <p:spPr>
          <a:xfrm>
            <a:off x="1524000" y="4821236"/>
            <a:ext cx="9144000" cy="1924119"/>
          </a:xfrm>
        </p:spPr>
        <p:txBody>
          <a:bodyPr>
            <a:noAutofit/>
          </a:bodyPr>
          <a:lstStyle/>
          <a:p>
            <a:r>
              <a:rPr lang="en-US" sz="2200" dirty="0">
                <a:latin typeface="Times New Roman" panose="02020603050405020304" pitchFamily="18" charset="0"/>
                <a:cs typeface="Times New Roman" panose="02020603050405020304" pitchFamily="18" charset="0"/>
              </a:rPr>
              <a:t>“Art in Pakistan”</a:t>
            </a:r>
          </a:p>
          <a:p>
            <a:r>
              <a:rPr lang="en-US" sz="2200" dirty="0">
                <a:latin typeface="Times New Roman" panose="02020603050405020304" pitchFamily="18" charset="0"/>
                <a:cs typeface="Times New Roman" panose="02020603050405020304" pitchFamily="18" charset="0"/>
              </a:rPr>
              <a:t>BFA-IV (Visual Arts)</a:t>
            </a:r>
          </a:p>
          <a:p>
            <a:r>
              <a:rPr lang="en-US" sz="2200" dirty="0">
                <a:latin typeface="Times New Roman" panose="02020603050405020304" pitchFamily="18" charset="0"/>
                <a:cs typeface="Times New Roman" panose="02020603050405020304" pitchFamily="18" charset="0"/>
              </a:rPr>
              <a:t>Class Incharge: Ms. Farah Khan</a:t>
            </a:r>
          </a:p>
          <a:p>
            <a:r>
              <a:rPr lang="en-US" sz="2200" dirty="0">
                <a:latin typeface="Times New Roman" panose="02020603050405020304" pitchFamily="18" charset="0"/>
                <a:cs typeface="Times New Roman" panose="02020603050405020304" pitchFamily="18" charset="0"/>
              </a:rPr>
              <a:t>Institute of Design &amp; Visual Arts, LCWU </a:t>
            </a:r>
          </a:p>
        </p:txBody>
      </p:sp>
    </p:spTree>
    <p:extLst>
      <p:ext uri="{BB962C8B-B14F-4D97-AF65-F5344CB8AC3E}">
        <p14:creationId xmlns:p14="http://schemas.microsoft.com/office/powerpoint/2010/main" val="338552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C13A-5B3C-4020-BB50-C0C55B79C59A}"/>
              </a:ext>
            </a:extLst>
          </p:cNvPr>
          <p:cNvSpPr>
            <a:spLocks noGrp="1"/>
          </p:cNvSpPr>
          <p:nvPr>
            <p:ph type="title"/>
          </p:nvPr>
        </p:nvSpPr>
        <p:spPr>
          <a:xfrm>
            <a:off x="838200" y="365125"/>
            <a:ext cx="10515600" cy="668545"/>
          </a:xfrm>
        </p:spPr>
        <p:txBody>
          <a:bodyPr>
            <a:normAutofit/>
          </a:bodyPr>
          <a:lstStyle/>
          <a:p>
            <a:pPr algn="ctr"/>
            <a:r>
              <a:rPr lang="en-US" sz="3200" dirty="0">
                <a:latin typeface="Times New Roman" panose="02020603050405020304" pitchFamily="18" charset="0"/>
                <a:cs typeface="Times New Roman" panose="02020603050405020304" pitchFamily="18" charset="0"/>
              </a:rPr>
              <a:t>Company Painting</a:t>
            </a:r>
          </a:p>
        </p:txBody>
      </p:sp>
      <p:sp>
        <p:nvSpPr>
          <p:cNvPr id="6" name="Title 1">
            <a:extLst>
              <a:ext uri="{FF2B5EF4-FFF2-40B4-BE49-F238E27FC236}">
                <a16:creationId xmlns:a16="http://schemas.microsoft.com/office/drawing/2014/main" id="{15E4BDA3-EEBA-4EEA-899B-089B3964AFDB}"/>
              </a:ext>
            </a:extLst>
          </p:cNvPr>
          <p:cNvSpPr txBox="1">
            <a:spLocks/>
          </p:cNvSpPr>
          <p:nvPr/>
        </p:nvSpPr>
        <p:spPr>
          <a:xfrm>
            <a:off x="1497497" y="6056245"/>
            <a:ext cx="9372600" cy="358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Times New Roman" panose="02020603050405020304" pitchFamily="18" charset="0"/>
                <a:cs typeface="Times New Roman" panose="02020603050405020304" pitchFamily="18" charset="0"/>
              </a:rPr>
              <a:t>Buddhist Vihara Cave, Ajanta by William Simpson, 1862</a:t>
            </a:r>
          </a:p>
        </p:txBody>
      </p:sp>
      <p:pic>
        <p:nvPicPr>
          <p:cNvPr id="8" name="Content Placeholder 7">
            <a:extLst>
              <a:ext uri="{FF2B5EF4-FFF2-40B4-BE49-F238E27FC236}">
                <a16:creationId xmlns:a16="http://schemas.microsoft.com/office/drawing/2014/main" id="{507A3152-81DE-4691-8C78-EBC7C529E1D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101" r="1404" b="18289"/>
          <a:stretch/>
        </p:blipFill>
        <p:spPr>
          <a:xfrm>
            <a:off x="2708745" y="1272208"/>
            <a:ext cx="6819567" cy="4399722"/>
          </a:xfrm>
        </p:spPr>
      </p:pic>
    </p:spTree>
    <p:extLst>
      <p:ext uri="{BB962C8B-B14F-4D97-AF65-F5344CB8AC3E}">
        <p14:creationId xmlns:p14="http://schemas.microsoft.com/office/powerpoint/2010/main" val="2205178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C13A-5B3C-4020-BB50-C0C55B79C59A}"/>
              </a:ext>
            </a:extLst>
          </p:cNvPr>
          <p:cNvSpPr>
            <a:spLocks noGrp="1"/>
          </p:cNvSpPr>
          <p:nvPr>
            <p:ph type="title"/>
          </p:nvPr>
        </p:nvSpPr>
        <p:spPr>
          <a:xfrm>
            <a:off x="838200" y="365125"/>
            <a:ext cx="10515600" cy="668545"/>
          </a:xfrm>
        </p:spPr>
        <p:txBody>
          <a:bodyPr>
            <a:normAutofit/>
          </a:bodyPr>
          <a:lstStyle/>
          <a:p>
            <a:pPr algn="ctr"/>
            <a:r>
              <a:rPr lang="en-US" sz="3200" dirty="0">
                <a:latin typeface="Times New Roman" panose="02020603050405020304" pitchFamily="18" charset="0"/>
                <a:cs typeface="Times New Roman" panose="02020603050405020304" pitchFamily="18" charset="0"/>
              </a:rPr>
              <a:t>Company Painting</a:t>
            </a:r>
          </a:p>
        </p:txBody>
      </p:sp>
      <p:sp>
        <p:nvSpPr>
          <p:cNvPr id="6" name="Title 1">
            <a:extLst>
              <a:ext uri="{FF2B5EF4-FFF2-40B4-BE49-F238E27FC236}">
                <a16:creationId xmlns:a16="http://schemas.microsoft.com/office/drawing/2014/main" id="{15E4BDA3-EEBA-4EEA-899B-089B3964AFDB}"/>
              </a:ext>
            </a:extLst>
          </p:cNvPr>
          <p:cNvSpPr txBox="1">
            <a:spLocks/>
          </p:cNvSpPr>
          <p:nvPr/>
        </p:nvSpPr>
        <p:spPr>
          <a:xfrm>
            <a:off x="1497497" y="6056245"/>
            <a:ext cx="9372600" cy="358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dirty="0">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3E4D043D-8EA5-467D-B152-3C344A4F230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85" t="1507" r="946" b="2560"/>
          <a:stretch/>
        </p:blipFill>
        <p:spPr>
          <a:xfrm>
            <a:off x="2878194" y="1230487"/>
            <a:ext cx="6830961" cy="4538133"/>
          </a:xfrm>
        </p:spPr>
      </p:pic>
    </p:spTree>
    <p:extLst>
      <p:ext uri="{BB962C8B-B14F-4D97-AF65-F5344CB8AC3E}">
        <p14:creationId xmlns:p14="http://schemas.microsoft.com/office/powerpoint/2010/main" val="383068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C13A-5B3C-4020-BB50-C0C55B79C59A}"/>
              </a:ext>
            </a:extLst>
          </p:cNvPr>
          <p:cNvSpPr>
            <a:spLocks noGrp="1"/>
          </p:cNvSpPr>
          <p:nvPr>
            <p:ph type="title"/>
          </p:nvPr>
        </p:nvSpPr>
        <p:spPr>
          <a:xfrm>
            <a:off x="838200" y="365125"/>
            <a:ext cx="10515600" cy="668545"/>
          </a:xfrm>
        </p:spPr>
        <p:txBody>
          <a:bodyPr>
            <a:normAutofit/>
          </a:bodyPr>
          <a:lstStyle/>
          <a:p>
            <a:pPr algn="ctr"/>
            <a:r>
              <a:rPr lang="en-US" sz="3200" dirty="0">
                <a:latin typeface="Times New Roman" panose="02020603050405020304" pitchFamily="18" charset="0"/>
                <a:cs typeface="Times New Roman" panose="02020603050405020304" pitchFamily="18" charset="0"/>
              </a:rPr>
              <a:t>Company Painting</a:t>
            </a:r>
          </a:p>
        </p:txBody>
      </p:sp>
      <p:sp>
        <p:nvSpPr>
          <p:cNvPr id="6" name="Title 1">
            <a:extLst>
              <a:ext uri="{FF2B5EF4-FFF2-40B4-BE49-F238E27FC236}">
                <a16:creationId xmlns:a16="http://schemas.microsoft.com/office/drawing/2014/main" id="{15E4BDA3-EEBA-4EEA-899B-089B3964AFDB}"/>
              </a:ext>
            </a:extLst>
          </p:cNvPr>
          <p:cNvSpPr txBox="1">
            <a:spLocks/>
          </p:cNvSpPr>
          <p:nvPr/>
        </p:nvSpPr>
        <p:spPr>
          <a:xfrm>
            <a:off x="1497497" y="6056245"/>
            <a:ext cx="9372600" cy="358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Times New Roman" panose="02020603050405020304" pitchFamily="18" charset="0"/>
                <a:cs typeface="Times New Roman" panose="02020603050405020304" pitchFamily="18" charset="0"/>
              </a:rPr>
              <a:t>Taj Mahal, Agra</a:t>
            </a:r>
          </a:p>
        </p:txBody>
      </p:sp>
      <p:pic>
        <p:nvPicPr>
          <p:cNvPr id="8" name="Content Placeholder 7">
            <a:extLst>
              <a:ext uri="{FF2B5EF4-FFF2-40B4-BE49-F238E27FC236}">
                <a16:creationId xmlns:a16="http://schemas.microsoft.com/office/drawing/2014/main" id="{489F3D52-ECEE-4802-B032-6AB6FF4ECCD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60" t="1817" r="1162" b="327"/>
          <a:stretch/>
        </p:blipFill>
        <p:spPr>
          <a:xfrm>
            <a:off x="2630312" y="1340779"/>
            <a:ext cx="6908801" cy="4681600"/>
          </a:xfrm>
        </p:spPr>
      </p:pic>
    </p:spTree>
    <p:extLst>
      <p:ext uri="{BB962C8B-B14F-4D97-AF65-F5344CB8AC3E}">
        <p14:creationId xmlns:p14="http://schemas.microsoft.com/office/powerpoint/2010/main" val="186494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C13A-5B3C-4020-BB50-C0C55B79C59A}"/>
              </a:ext>
            </a:extLst>
          </p:cNvPr>
          <p:cNvSpPr>
            <a:spLocks noGrp="1"/>
          </p:cNvSpPr>
          <p:nvPr>
            <p:ph type="title"/>
          </p:nvPr>
        </p:nvSpPr>
        <p:spPr>
          <a:xfrm>
            <a:off x="838200" y="365125"/>
            <a:ext cx="10515600" cy="668545"/>
          </a:xfrm>
        </p:spPr>
        <p:txBody>
          <a:bodyPr>
            <a:normAutofit/>
          </a:bodyPr>
          <a:lstStyle/>
          <a:p>
            <a:pPr algn="ctr"/>
            <a:r>
              <a:rPr lang="en-US" sz="3200" dirty="0">
                <a:latin typeface="Times New Roman" panose="02020603050405020304" pitchFamily="18" charset="0"/>
                <a:cs typeface="Times New Roman" panose="02020603050405020304" pitchFamily="18" charset="0"/>
              </a:rPr>
              <a:t>Company Painting</a:t>
            </a:r>
          </a:p>
        </p:txBody>
      </p:sp>
      <p:sp>
        <p:nvSpPr>
          <p:cNvPr id="6" name="Title 1">
            <a:extLst>
              <a:ext uri="{FF2B5EF4-FFF2-40B4-BE49-F238E27FC236}">
                <a16:creationId xmlns:a16="http://schemas.microsoft.com/office/drawing/2014/main" id="{15E4BDA3-EEBA-4EEA-899B-089B3964AFDB}"/>
              </a:ext>
            </a:extLst>
          </p:cNvPr>
          <p:cNvSpPr txBox="1">
            <a:spLocks/>
          </p:cNvSpPr>
          <p:nvPr/>
        </p:nvSpPr>
        <p:spPr>
          <a:xfrm>
            <a:off x="1497497" y="6056245"/>
            <a:ext cx="9372600" cy="358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Times New Roman" panose="02020603050405020304" pitchFamily="18" charset="0"/>
                <a:cs typeface="Times New Roman" panose="02020603050405020304" pitchFamily="18" charset="0"/>
              </a:rPr>
              <a:t>Mosque</a:t>
            </a:r>
          </a:p>
        </p:txBody>
      </p:sp>
      <p:pic>
        <p:nvPicPr>
          <p:cNvPr id="7" name="Content Placeholder 6">
            <a:extLst>
              <a:ext uri="{FF2B5EF4-FFF2-40B4-BE49-F238E27FC236}">
                <a16:creationId xmlns:a16="http://schemas.microsoft.com/office/drawing/2014/main" id="{37B122C1-22D1-457F-9E6B-8145577887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9149" y="1512708"/>
            <a:ext cx="7718140" cy="4335022"/>
          </a:xfrm>
        </p:spPr>
      </p:pic>
    </p:spTree>
    <p:extLst>
      <p:ext uri="{BB962C8B-B14F-4D97-AF65-F5344CB8AC3E}">
        <p14:creationId xmlns:p14="http://schemas.microsoft.com/office/powerpoint/2010/main" val="3476584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C13A-5B3C-4020-BB50-C0C55B79C59A}"/>
              </a:ext>
            </a:extLst>
          </p:cNvPr>
          <p:cNvSpPr>
            <a:spLocks noGrp="1"/>
          </p:cNvSpPr>
          <p:nvPr>
            <p:ph type="title"/>
          </p:nvPr>
        </p:nvSpPr>
        <p:spPr>
          <a:xfrm>
            <a:off x="838200" y="365125"/>
            <a:ext cx="10515600" cy="668545"/>
          </a:xfrm>
        </p:spPr>
        <p:txBody>
          <a:bodyPr>
            <a:normAutofit/>
          </a:bodyPr>
          <a:lstStyle/>
          <a:p>
            <a:pPr algn="ctr"/>
            <a:r>
              <a:rPr lang="en-US" sz="3200" dirty="0">
                <a:latin typeface="Times New Roman" panose="02020603050405020304" pitchFamily="18" charset="0"/>
                <a:cs typeface="Times New Roman" panose="02020603050405020304" pitchFamily="18" charset="0"/>
              </a:rPr>
              <a:t>Company Painting</a:t>
            </a:r>
          </a:p>
        </p:txBody>
      </p:sp>
      <p:sp>
        <p:nvSpPr>
          <p:cNvPr id="6" name="Title 1">
            <a:extLst>
              <a:ext uri="{FF2B5EF4-FFF2-40B4-BE49-F238E27FC236}">
                <a16:creationId xmlns:a16="http://schemas.microsoft.com/office/drawing/2014/main" id="{15E4BDA3-EEBA-4EEA-899B-089B3964AFDB}"/>
              </a:ext>
            </a:extLst>
          </p:cNvPr>
          <p:cNvSpPr txBox="1">
            <a:spLocks/>
          </p:cNvSpPr>
          <p:nvPr/>
        </p:nvSpPr>
        <p:spPr>
          <a:xfrm>
            <a:off x="1497497" y="6056245"/>
            <a:ext cx="9372600" cy="358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Times New Roman" panose="02020603050405020304" pitchFamily="18" charset="0"/>
                <a:cs typeface="Times New Roman" panose="02020603050405020304" pitchFamily="18" charset="0"/>
              </a:rPr>
              <a:t>Interior of a Mosque</a:t>
            </a:r>
          </a:p>
        </p:txBody>
      </p:sp>
      <p:pic>
        <p:nvPicPr>
          <p:cNvPr id="7" name="Content Placeholder 6">
            <a:extLst>
              <a:ext uri="{FF2B5EF4-FFF2-40B4-BE49-F238E27FC236}">
                <a16:creationId xmlns:a16="http://schemas.microsoft.com/office/drawing/2014/main" id="{5316D618-A3B6-488E-9476-01782E0820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0667" y="1667579"/>
            <a:ext cx="5750666" cy="4351338"/>
          </a:xfrm>
        </p:spPr>
      </p:pic>
    </p:spTree>
    <p:extLst>
      <p:ext uri="{BB962C8B-B14F-4D97-AF65-F5344CB8AC3E}">
        <p14:creationId xmlns:p14="http://schemas.microsoft.com/office/powerpoint/2010/main" val="1994599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C13A-5B3C-4020-BB50-C0C55B79C59A}"/>
              </a:ext>
            </a:extLst>
          </p:cNvPr>
          <p:cNvSpPr>
            <a:spLocks noGrp="1"/>
          </p:cNvSpPr>
          <p:nvPr>
            <p:ph type="title"/>
          </p:nvPr>
        </p:nvSpPr>
        <p:spPr>
          <a:xfrm>
            <a:off x="838200" y="365125"/>
            <a:ext cx="10515600" cy="668545"/>
          </a:xfrm>
        </p:spPr>
        <p:txBody>
          <a:bodyPr>
            <a:normAutofit/>
          </a:bodyPr>
          <a:lstStyle/>
          <a:p>
            <a:pPr algn="ctr"/>
            <a:r>
              <a:rPr lang="en-US" sz="3200" dirty="0">
                <a:latin typeface="Times New Roman" panose="02020603050405020304" pitchFamily="18" charset="0"/>
                <a:cs typeface="Times New Roman" panose="02020603050405020304" pitchFamily="18" charset="0"/>
              </a:rPr>
              <a:t>Company Painting</a:t>
            </a:r>
          </a:p>
        </p:txBody>
      </p:sp>
      <p:sp>
        <p:nvSpPr>
          <p:cNvPr id="6" name="Title 1">
            <a:extLst>
              <a:ext uri="{FF2B5EF4-FFF2-40B4-BE49-F238E27FC236}">
                <a16:creationId xmlns:a16="http://schemas.microsoft.com/office/drawing/2014/main" id="{15E4BDA3-EEBA-4EEA-899B-089B3964AFDB}"/>
              </a:ext>
            </a:extLst>
          </p:cNvPr>
          <p:cNvSpPr txBox="1">
            <a:spLocks/>
          </p:cNvSpPr>
          <p:nvPr/>
        </p:nvSpPr>
        <p:spPr>
          <a:xfrm>
            <a:off x="1497497" y="6056245"/>
            <a:ext cx="9372600" cy="358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Times New Roman" panose="02020603050405020304" pitchFamily="18" charset="0"/>
                <a:cs typeface="Times New Roman" panose="02020603050405020304" pitchFamily="18" charset="0"/>
              </a:rPr>
              <a:t>Qutab </a:t>
            </a:r>
            <a:r>
              <a:rPr lang="en-US" sz="2000" dirty="0" err="1">
                <a:latin typeface="Times New Roman" panose="02020603050405020304" pitchFamily="18" charset="0"/>
                <a:cs typeface="Times New Roman" panose="02020603050405020304" pitchFamily="18" charset="0"/>
              </a:rPr>
              <a:t>Minar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Dehli</a:t>
            </a:r>
            <a:endParaRPr lang="en-US" sz="20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A416931C-7068-4588-966E-8C76FE63DB8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289" t="2221" r="2313" b="1920"/>
          <a:stretch/>
        </p:blipFill>
        <p:spPr>
          <a:xfrm>
            <a:off x="3409243" y="1185333"/>
            <a:ext cx="5757335" cy="4813509"/>
          </a:xfrm>
        </p:spPr>
      </p:pic>
    </p:spTree>
    <p:extLst>
      <p:ext uri="{BB962C8B-B14F-4D97-AF65-F5344CB8AC3E}">
        <p14:creationId xmlns:p14="http://schemas.microsoft.com/office/powerpoint/2010/main" val="4165927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C13A-5B3C-4020-BB50-C0C55B79C59A}"/>
              </a:ext>
            </a:extLst>
          </p:cNvPr>
          <p:cNvSpPr>
            <a:spLocks noGrp="1"/>
          </p:cNvSpPr>
          <p:nvPr>
            <p:ph type="title"/>
          </p:nvPr>
        </p:nvSpPr>
        <p:spPr>
          <a:xfrm>
            <a:off x="838200" y="365125"/>
            <a:ext cx="10515600" cy="668545"/>
          </a:xfrm>
        </p:spPr>
        <p:txBody>
          <a:bodyPr>
            <a:normAutofit/>
          </a:bodyPr>
          <a:lstStyle/>
          <a:p>
            <a:pPr algn="ctr"/>
            <a:r>
              <a:rPr lang="en-US" sz="3200" dirty="0">
                <a:latin typeface="Times New Roman" panose="02020603050405020304" pitchFamily="18" charset="0"/>
                <a:cs typeface="Times New Roman" panose="02020603050405020304" pitchFamily="18" charset="0"/>
              </a:rPr>
              <a:t>Company Painting</a:t>
            </a:r>
          </a:p>
        </p:txBody>
      </p:sp>
      <p:sp>
        <p:nvSpPr>
          <p:cNvPr id="6" name="Title 1">
            <a:extLst>
              <a:ext uri="{FF2B5EF4-FFF2-40B4-BE49-F238E27FC236}">
                <a16:creationId xmlns:a16="http://schemas.microsoft.com/office/drawing/2014/main" id="{15E4BDA3-EEBA-4EEA-899B-089B3964AFDB}"/>
              </a:ext>
            </a:extLst>
          </p:cNvPr>
          <p:cNvSpPr txBox="1">
            <a:spLocks/>
          </p:cNvSpPr>
          <p:nvPr/>
        </p:nvSpPr>
        <p:spPr>
          <a:xfrm>
            <a:off x="1497497" y="6056245"/>
            <a:ext cx="9372600" cy="358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Times New Roman" panose="02020603050405020304" pitchFamily="18" charset="0"/>
                <a:cs typeface="Times New Roman" panose="02020603050405020304" pitchFamily="18" charset="0"/>
              </a:rPr>
              <a:t>A (groom) holding two carriage horses by sheikh m. </a:t>
            </a:r>
            <a:r>
              <a:rPr lang="en-US" sz="2000" dirty="0" err="1">
                <a:latin typeface="Times New Roman" panose="02020603050405020304" pitchFamily="18" charset="0"/>
                <a:cs typeface="Times New Roman" panose="02020603050405020304" pitchFamily="18" charset="0"/>
              </a:rPr>
              <a:t>amir</a:t>
            </a:r>
            <a:endParaRPr lang="en-US" sz="20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080D4F29-6BAB-49DE-8F3A-233FDA0E77D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65" t="2726" r="1921" b="2660"/>
          <a:stretch/>
        </p:blipFill>
        <p:spPr>
          <a:xfrm>
            <a:off x="2731912" y="1501422"/>
            <a:ext cx="6615289" cy="3929294"/>
          </a:xfrm>
        </p:spPr>
      </p:pic>
    </p:spTree>
    <p:extLst>
      <p:ext uri="{BB962C8B-B14F-4D97-AF65-F5344CB8AC3E}">
        <p14:creationId xmlns:p14="http://schemas.microsoft.com/office/powerpoint/2010/main" val="647797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C13A-5B3C-4020-BB50-C0C55B79C59A}"/>
              </a:ext>
            </a:extLst>
          </p:cNvPr>
          <p:cNvSpPr>
            <a:spLocks noGrp="1"/>
          </p:cNvSpPr>
          <p:nvPr>
            <p:ph type="title"/>
          </p:nvPr>
        </p:nvSpPr>
        <p:spPr>
          <a:xfrm>
            <a:off x="838200" y="365125"/>
            <a:ext cx="10515600" cy="668545"/>
          </a:xfrm>
        </p:spPr>
        <p:txBody>
          <a:bodyPr>
            <a:normAutofit/>
          </a:bodyPr>
          <a:lstStyle/>
          <a:p>
            <a:pPr algn="ctr"/>
            <a:r>
              <a:rPr lang="en-US" sz="3200" dirty="0">
                <a:latin typeface="Times New Roman" panose="02020603050405020304" pitchFamily="18" charset="0"/>
                <a:cs typeface="Times New Roman" panose="02020603050405020304" pitchFamily="18" charset="0"/>
              </a:rPr>
              <a:t>Company Painting</a:t>
            </a:r>
          </a:p>
        </p:txBody>
      </p:sp>
      <p:sp>
        <p:nvSpPr>
          <p:cNvPr id="6" name="Title 1">
            <a:extLst>
              <a:ext uri="{FF2B5EF4-FFF2-40B4-BE49-F238E27FC236}">
                <a16:creationId xmlns:a16="http://schemas.microsoft.com/office/drawing/2014/main" id="{15E4BDA3-EEBA-4EEA-899B-089B3964AFDB}"/>
              </a:ext>
            </a:extLst>
          </p:cNvPr>
          <p:cNvSpPr txBox="1">
            <a:spLocks/>
          </p:cNvSpPr>
          <p:nvPr/>
        </p:nvSpPr>
        <p:spPr>
          <a:xfrm>
            <a:off x="1497497" y="6056245"/>
            <a:ext cx="9372600" cy="358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Times New Roman" panose="02020603050405020304" pitchFamily="18" charset="0"/>
                <a:cs typeface="Times New Roman" panose="02020603050405020304" pitchFamily="18" charset="0"/>
              </a:rPr>
              <a:t>A (groom) holding two carriage horses by </a:t>
            </a:r>
            <a:r>
              <a:rPr lang="en-US" sz="2000" dirty="0" err="1">
                <a:latin typeface="Times New Roman" panose="02020603050405020304" pitchFamily="18" charset="0"/>
                <a:cs typeface="Times New Roman" panose="02020603050405020304" pitchFamily="18" charset="0"/>
              </a:rPr>
              <a:t>sheIkh</a:t>
            </a:r>
            <a:r>
              <a:rPr lang="en-US" sz="2000" dirty="0">
                <a:latin typeface="Times New Roman" panose="02020603050405020304" pitchFamily="18" charset="0"/>
                <a:cs typeface="Times New Roman" panose="02020603050405020304" pitchFamily="18" charset="0"/>
              </a:rPr>
              <a:t> m. </a:t>
            </a:r>
            <a:r>
              <a:rPr lang="en-US" sz="2000" dirty="0" err="1">
                <a:latin typeface="Times New Roman" panose="02020603050405020304" pitchFamily="18" charset="0"/>
                <a:cs typeface="Times New Roman" panose="02020603050405020304" pitchFamily="18" charset="0"/>
              </a:rPr>
              <a:t>amir</a:t>
            </a:r>
            <a:endParaRPr lang="en-US" sz="2000" dirty="0">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11EFD884-2449-4955-9373-CFF1F9CF7F4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066" t="1079" r="4620" b="1583"/>
          <a:stretch/>
        </p:blipFill>
        <p:spPr>
          <a:xfrm>
            <a:off x="4312356" y="1106769"/>
            <a:ext cx="3364088" cy="4729587"/>
          </a:xfrm>
        </p:spPr>
      </p:pic>
    </p:spTree>
    <p:extLst>
      <p:ext uri="{BB962C8B-B14F-4D97-AF65-F5344CB8AC3E}">
        <p14:creationId xmlns:p14="http://schemas.microsoft.com/office/powerpoint/2010/main" val="1685561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8482-B527-47C1-940B-535CF934D148}"/>
              </a:ext>
            </a:extLst>
          </p:cNvPr>
          <p:cNvSpPr>
            <a:spLocks noGrp="1"/>
          </p:cNvSpPr>
          <p:nvPr>
            <p:ph type="title"/>
          </p:nvPr>
        </p:nvSpPr>
        <p:spPr>
          <a:xfrm>
            <a:off x="838200" y="353836"/>
            <a:ext cx="10515600" cy="880579"/>
          </a:xfrm>
        </p:spPr>
        <p:txBody>
          <a:bodyPr>
            <a:normAutofit/>
          </a:bodyPr>
          <a:lstStyle/>
          <a:p>
            <a:pPr algn="ctr"/>
            <a:r>
              <a:rPr lang="en-US" sz="3600" dirty="0">
                <a:latin typeface="Times New Roman" panose="02020603050405020304" pitchFamily="18" charset="0"/>
                <a:cs typeface="Times New Roman" panose="02020603050405020304" pitchFamily="18" charset="0"/>
              </a:rPr>
              <a:t>Link of Video</a:t>
            </a:r>
          </a:p>
        </p:txBody>
      </p:sp>
      <p:sp>
        <p:nvSpPr>
          <p:cNvPr id="3" name="Content Placeholder 2">
            <a:extLst>
              <a:ext uri="{FF2B5EF4-FFF2-40B4-BE49-F238E27FC236}">
                <a16:creationId xmlns:a16="http://schemas.microsoft.com/office/drawing/2014/main" id="{1961BF89-DD89-4F35-906B-DBF523CEEA68}"/>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hlinkClick r:id="rId2"/>
              </a:rPr>
              <a:t>https://youtu.be/EkPWrcezz7s</a:t>
            </a:r>
            <a:r>
              <a:rPr lang="en-US" dirty="0">
                <a:latin typeface="Times New Roman" panose="02020603050405020304" pitchFamily="18" charset="0"/>
                <a:cs typeface="Times New Roman" panose="02020603050405020304" pitchFamily="18" charset="0"/>
              </a:rPr>
              <a:t> for company painting</a:t>
            </a:r>
          </a:p>
        </p:txBody>
      </p:sp>
    </p:spTree>
    <p:extLst>
      <p:ext uri="{BB962C8B-B14F-4D97-AF65-F5344CB8AC3E}">
        <p14:creationId xmlns:p14="http://schemas.microsoft.com/office/powerpoint/2010/main" val="1311437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B1599-D52C-4692-9A59-C168B97C7458}"/>
              </a:ext>
            </a:extLst>
          </p:cNvPr>
          <p:cNvSpPr>
            <a:spLocks noGrp="1"/>
          </p:cNvSpPr>
          <p:nvPr>
            <p:ph type="title"/>
          </p:nvPr>
        </p:nvSpPr>
        <p:spPr>
          <a:xfrm>
            <a:off x="838200" y="71612"/>
            <a:ext cx="10515600" cy="515408"/>
          </a:xfrm>
        </p:spPr>
        <p:txBody>
          <a:bodyPr>
            <a:noAutofit/>
          </a:bodyPr>
          <a:lstStyle/>
          <a:p>
            <a:pPr algn="ctr"/>
            <a:r>
              <a:rPr lang="en-US" sz="3200" dirty="0">
                <a:latin typeface="Times New Roman" panose="02020603050405020304" pitchFamily="18" charset="0"/>
                <a:cs typeface="Times New Roman" panose="02020603050405020304" pitchFamily="18" charset="0"/>
              </a:rPr>
              <a:t>Raja Ravi Verma </a:t>
            </a:r>
            <a:r>
              <a:rPr lang="en-US" sz="2800" dirty="0">
                <a:latin typeface="Times New Roman" panose="02020603050405020304" pitchFamily="18" charset="0"/>
                <a:cs typeface="Times New Roman" panose="02020603050405020304" pitchFamily="18" charset="0"/>
              </a:rPr>
              <a:t>(A painter of Colonial India)</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1EAC9D-8DCF-42C1-A730-68195AB0E553}"/>
              </a:ext>
            </a:extLst>
          </p:cNvPr>
          <p:cNvSpPr>
            <a:spLocks noGrp="1"/>
          </p:cNvSpPr>
          <p:nvPr>
            <p:ph idx="1"/>
          </p:nvPr>
        </p:nvSpPr>
        <p:spPr>
          <a:xfrm>
            <a:off x="124181" y="936979"/>
            <a:ext cx="11966220" cy="5791202"/>
          </a:xfrm>
        </p:spPr>
        <p:txBody>
          <a:bodyPr>
            <a:noAutofit/>
          </a:bodyPr>
          <a:lstStyle/>
          <a:p>
            <a:r>
              <a:rPr lang="en-US" sz="2400" dirty="0">
                <a:latin typeface="Times New Roman" panose="02020603050405020304" pitchFamily="18" charset="0"/>
                <a:cs typeface="Times New Roman" panose="02020603050405020304" pitchFamily="18" charset="0"/>
              </a:rPr>
              <a:t>Ravi Varma (1848-1906) was an Indian painter best known for uniting Hindu mythological subject matter with European realist historicist painting style. In addition to incidents in Hindu mythology, Varma painted many portraits of both Indians and British in India. He was one of the first Indian artists to use oil paints and to master the art of lithographic reproduction of his work. </a:t>
            </a:r>
          </a:p>
          <a:p>
            <a:r>
              <a:rPr lang="en-US" sz="2400" dirty="0">
                <a:latin typeface="Times New Roman" panose="02020603050405020304" pitchFamily="18" charset="0"/>
                <a:cs typeface="Times New Roman" panose="02020603050405020304" pitchFamily="18" charset="0"/>
              </a:rPr>
              <a:t>Since childhood he had great interest in art, looking at his interest his uncle Raja </a:t>
            </a:r>
            <a:r>
              <a:rPr lang="en-US" sz="2400" dirty="0" err="1">
                <a:latin typeface="Times New Roman" panose="02020603050405020304" pitchFamily="18" charset="0"/>
                <a:cs typeface="Times New Roman" panose="02020603050405020304" pitchFamily="18" charset="0"/>
              </a:rPr>
              <a:t>Raja</a:t>
            </a:r>
            <a:r>
              <a:rPr lang="en-US" sz="2400" dirty="0">
                <a:latin typeface="Times New Roman" panose="02020603050405020304" pitchFamily="18" charset="0"/>
                <a:cs typeface="Times New Roman" panose="02020603050405020304" pitchFamily="18" charset="0"/>
              </a:rPr>
              <a:t> Verma gave him initial lesson in painting then later on a royal painter Rama Swamy Naidu started teaching him to paint with water colors. After few years he began to study oil painting with Theodore Jensen, a Danish-born British artist.</a:t>
            </a:r>
          </a:p>
          <a:p>
            <a:r>
              <a:rPr lang="en-US" sz="2400" dirty="0">
                <a:latin typeface="Times New Roman" panose="02020603050405020304" pitchFamily="18" charset="0"/>
                <a:cs typeface="Times New Roman" panose="02020603050405020304" pitchFamily="18" charset="0"/>
              </a:rPr>
              <a:t>Varma was the first Indian to use Western techniques of perspective and composition and to adapt them to Indian subjects, styles, and themes. His adoption of western realism pioneered a new movement in Indian art.</a:t>
            </a:r>
            <a:r>
              <a:rPr lang="en-US" sz="2400" dirty="0"/>
              <a:t> </a:t>
            </a:r>
            <a:r>
              <a:rPr lang="en-US" sz="2400" dirty="0">
                <a:latin typeface="Times New Roman" panose="02020603050405020304" pitchFamily="18" charset="0"/>
                <a:cs typeface="Times New Roman" panose="02020603050405020304" pitchFamily="18" charset="0"/>
              </a:rPr>
              <a:t>In 1894 he set up a lithographic press in order to mass-produce copies of his paintings as oleographs, enabling ordinary people to afford them. That innovation resulted in the tremendous popularity of his images, which became an integrapart of popular Indian culture thereafter.</a:t>
            </a:r>
          </a:p>
        </p:txBody>
      </p:sp>
    </p:spTree>
    <p:extLst>
      <p:ext uri="{BB962C8B-B14F-4D97-AF65-F5344CB8AC3E}">
        <p14:creationId xmlns:p14="http://schemas.microsoft.com/office/powerpoint/2010/main" val="170114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3653-2A18-4061-B217-6E71542961E9}"/>
              </a:ext>
            </a:extLst>
          </p:cNvPr>
          <p:cNvSpPr>
            <a:spLocks noGrp="1"/>
          </p:cNvSpPr>
          <p:nvPr>
            <p:ph type="title"/>
          </p:nvPr>
        </p:nvSpPr>
        <p:spPr>
          <a:xfrm>
            <a:off x="838199" y="365126"/>
            <a:ext cx="10515600" cy="639585"/>
          </a:xfrm>
        </p:spPr>
        <p:txBody>
          <a:bodyPr>
            <a:normAutofit/>
          </a:bodyPr>
          <a:lstStyle/>
          <a:p>
            <a:pPr algn="ctr"/>
            <a:r>
              <a:rPr lang="en-US" sz="3200" dirty="0">
                <a:latin typeface="Times New Roman" panose="02020603050405020304" pitchFamily="18" charset="0"/>
                <a:cs typeface="Times New Roman" panose="02020603050405020304" pitchFamily="18" charset="0"/>
              </a:rPr>
              <a:t>Kalighat Paintings </a:t>
            </a:r>
          </a:p>
        </p:txBody>
      </p:sp>
      <p:sp>
        <p:nvSpPr>
          <p:cNvPr id="3" name="Content Placeholder 2">
            <a:extLst>
              <a:ext uri="{FF2B5EF4-FFF2-40B4-BE49-F238E27FC236}">
                <a16:creationId xmlns:a16="http://schemas.microsoft.com/office/drawing/2014/main" id="{EF03AFAA-61EC-46C8-B692-D5AACA4A0CBC}"/>
              </a:ext>
            </a:extLst>
          </p:cNvPr>
          <p:cNvSpPr>
            <a:spLocks noGrp="1"/>
          </p:cNvSpPr>
          <p:nvPr>
            <p:ph idx="1"/>
          </p:nvPr>
        </p:nvSpPr>
        <p:spPr>
          <a:xfrm>
            <a:off x="180624" y="970844"/>
            <a:ext cx="11785599" cy="5853289"/>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Kalighat painting or Kalighat Pat originated in the 19th century West Bengal, India in the locality of Kalighat Kali Temple, Calcutta and from being items of souvenir taken by the visitors to the Kali temple, the paintings over a period of time developed as a distinct school of Indian Painting. From the depiction of Hindu gods, and other mythological characters, the Kalighat paintings developed to reflect a variety of themes.</a:t>
            </a:r>
          </a:p>
          <a:p>
            <a:r>
              <a:rPr lang="en-US" sz="2400" dirty="0">
                <a:latin typeface="Times New Roman" panose="02020603050405020304" pitchFamily="18" charset="0"/>
                <a:cs typeface="Times New Roman" panose="02020603050405020304" pitchFamily="18" charset="0"/>
              </a:rPr>
              <a:t>It was the only school of painting that was flourishing in Bengal that focused on the traditional art of scroll paintings, mainly popular in the rural areas. These paintings were done on cloth or </a:t>
            </a:r>
            <a:r>
              <a:rPr lang="en-US" sz="2400" dirty="0" err="1">
                <a:latin typeface="Times New Roman" panose="02020603050405020304" pitchFamily="18" charset="0"/>
                <a:cs typeface="Times New Roman" panose="02020603050405020304" pitchFamily="18" charset="0"/>
              </a:rPr>
              <a:t>patas</a:t>
            </a:r>
            <a:r>
              <a:rPr lang="en-US" sz="2400" dirty="0">
                <a:latin typeface="Times New Roman" panose="02020603050405020304" pitchFamily="18" charset="0"/>
                <a:cs typeface="Times New Roman" panose="02020603050405020304" pitchFamily="18" charset="0"/>
              </a:rPr>
              <a:t>. The artists were villagers who travelled from place to place with their scroll paintings and sang the scenes from the epics depicted in the paintings during village gatherings and various festivals. These artists, called </a:t>
            </a:r>
            <a:r>
              <a:rPr lang="en-US" sz="2400" i="1" dirty="0" err="1">
                <a:latin typeface="Times New Roman" panose="02020603050405020304" pitchFamily="18" charset="0"/>
                <a:cs typeface="Times New Roman" panose="02020603050405020304" pitchFamily="18" charset="0"/>
              </a:rPr>
              <a:t>patuas</a:t>
            </a:r>
            <a:r>
              <a:rPr lang="en-US" sz="2400" dirty="0">
                <a:latin typeface="Times New Roman" panose="02020603050405020304" pitchFamily="18" charset="0"/>
                <a:cs typeface="Times New Roman" panose="02020603050405020304" pitchFamily="18" charset="0"/>
              </a:rPr>
              <a:t> or ‘painters on cloth’.</a:t>
            </a:r>
          </a:p>
          <a:p>
            <a:r>
              <a:rPr lang="en-US" sz="2400" dirty="0">
                <a:latin typeface="Times New Roman" panose="02020603050405020304" pitchFamily="18" charset="0"/>
                <a:cs typeface="Times New Roman" panose="02020603050405020304" pitchFamily="18" charset="0"/>
              </a:rPr>
              <a:t>Among the deities that the Kalighat artists painted, the goddess Kali was a favorite. Images of Durga, Lakshmi, and Annapurna were also popular, especially during the Durga Puja festival. The artists also portrayed themes like Sita-Rama, Radha-Krishna and the exploits of Hanuman.</a:t>
            </a:r>
          </a:p>
          <a:p>
            <a:r>
              <a:rPr lang="en-US" sz="2600" dirty="0">
                <a:latin typeface="Times New Roman" panose="02020603050405020304" pitchFamily="18" charset="0"/>
                <a:cs typeface="Times New Roman" panose="02020603050405020304" pitchFamily="18" charset="0"/>
              </a:rPr>
              <a:t>This trend continued up to the early part of the twentieth century and these paintings ended up in museums and private collections. The charm of the Kalighat paintings lies in the fact that they captured the essence of daily life and they influence modern artists like the late </a:t>
            </a:r>
            <a:r>
              <a:rPr lang="en-US" sz="2600" dirty="0" err="1">
                <a:latin typeface="Times New Roman" panose="02020603050405020304" pitchFamily="18" charset="0"/>
                <a:cs typeface="Times New Roman" panose="02020603050405020304" pitchFamily="18" charset="0"/>
              </a:rPr>
              <a:t>Jamini</a:t>
            </a:r>
            <a:r>
              <a:rPr lang="en-US" sz="2600" dirty="0">
                <a:latin typeface="Times New Roman" panose="02020603050405020304" pitchFamily="18" charset="0"/>
                <a:cs typeface="Times New Roman" panose="02020603050405020304" pitchFamily="18" charset="0"/>
              </a:rPr>
              <a:t> Roy to this date.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3492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C83253-F0E4-49C6-8FD4-028960DC67D4}"/>
              </a:ext>
            </a:extLst>
          </p:cNvPr>
          <p:cNvSpPr>
            <a:spLocks noGrp="1"/>
          </p:cNvSpPr>
          <p:nvPr>
            <p:ph idx="1"/>
          </p:nvPr>
        </p:nvSpPr>
        <p:spPr>
          <a:xfrm>
            <a:off x="745067" y="869242"/>
            <a:ext cx="10608733" cy="5048074"/>
          </a:xfrm>
        </p:spPr>
        <p:txBody>
          <a:bodyPr/>
          <a:lstStyle/>
          <a:p>
            <a:r>
              <a:rPr lang="en-US" sz="2400" dirty="0">
                <a:latin typeface="Times New Roman" panose="02020603050405020304" pitchFamily="18" charset="0"/>
                <a:cs typeface="Times New Roman" panose="02020603050405020304" pitchFamily="18" charset="0"/>
              </a:rPr>
              <a:t>He was criticized severely by later artists who saw the content of his work as only superficially Indian because, despite depicting mythological Indian themes, it imitated Western styles of painting. That view was influential in the formation of the Bengal School of Art, whose members explored ancient Indian artistic traditions with a modernist sensibility. </a:t>
            </a:r>
          </a:p>
          <a:p>
            <a:r>
              <a:rPr lang="en-US" sz="2400" dirty="0">
                <a:latin typeface="Times New Roman" panose="02020603050405020304" pitchFamily="18" charset="0"/>
                <a:cs typeface="Times New Roman" panose="02020603050405020304" pitchFamily="18" charset="0"/>
              </a:rPr>
              <a:t>Regardless of the dismissal of Varma’s work by some as “calendar art,” interest in his work has remained constant.</a:t>
            </a:r>
          </a:p>
          <a:p>
            <a:endParaRPr lang="en-US" dirty="0"/>
          </a:p>
        </p:txBody>
      </p:sp>
    </p:spTree>
    <p:extLst>
      <p:ext uri="{BB962C8B-B14F-4D97-AF65-F5344CB8AC3E}">
        <p14:creationId xmlns:p14="http://schemas.microsoft.com/office/powerpoint/2010/main" val="1990009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8E86E-1800-4E8D-983D-CF1AFAA7C141}"/>
              </a:ext>
            </a:extLst>
          </p:cNvPr>
          <p:cNvSpPr>
            <a:spLocks noGrp="1"/>
          </p:cNvSpPr>
          <p:nvPr>
            <p:ph type="title"/>
          </p:nvPr>
        </p:nvSpPr>
        <p:spPr>
          <a:xfrm>
            <a:off x="838200" y="184501"/>
            <a:ext cx="10515600" cy="504119"/>
          </a:xfrm>
        </p:spPr>
        <p:txBody>
          <a:bodyPr>
            <a:noAutofit/>
          </a:bodyPr>
          <a:lstStyle/>
          <a:p>
            <a:pPr algn="ctr"/>
            <a:r>
              <a:rPr lang="en-US" sz="2800" dirty="0">
                <a:latin typeface="Times New Roman" panose="02020603050405020304" pitchFamily="18" charset="0"/>
                <a:cs typeface="Times New Roman" panose="02020603050405020304" pitchFamily="18" charset="0"/>
              </a:rPr>
              <a:t>Deer and Shakuntala</a:t>
            </a:r>
          </a:p>
        </p:txBody>
      </p:sp>
      <p:pic>
        <p:nvPicPr>
          <p:cNvPr id="5" name="Content Placeholder 4">
            <a:extLst>
              <a:ext uri="{FF2B5EF4-FFF2-40B4-BE49-F238E27FC236}">
                <a16:creationId xmlns:a16="http://schemas.microsoft.com/office/drawing/2014/main" id="{5273669C-C39D-4E54-B03C-C4F0D0EB6B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0734" y="1117600"/>
            <a:ext cx="7354848" cy="4901317"/>
          </a:xfrm>
        </p:spPr>
      </p:pic>
    </p:spTree>
    <p:extLst>
      <p:ext uri="{BB962C8B-B14F-4D97-AF65-F5344CB8AC3E}">
        <p14:creationId xmlns:p14="http://schemas.microsoft.com/office/powerpoint/2010/main" val="2748288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8E86E-1800-4E8D-983D-CF1AFAA7C141}"/>
              </a:ext>
            </a:extLst>
          </p:cNvPr>
          <p:cNvSpPr>
            <a:spLocks noGrp="1"/>
          </p:cNvSpPr>
          <p:nvPr>
            <p:ph type="title"/>
          </p:nvPr>
        </p:nvSpPr>
        <p:spPr>
          <a:xfrm>
            <a:off x="838200" y="184501"/>
            <a:ext cx="10515600" cy="504119"/>
          </a:xfrm>
        </p:spPr>
        <p:txBody>
          <a:bodyPr>
            <a:noAutofit/>
          </a:bodyPr>
          <a:lstStyle/>
          <a:p>
            <a:pPr algn="ctr"/>
            <a:r>
              <a:rPr lang="en-US" sz="2800" dirty="0">
                <a:latin typeface="Times New Roman" panose="02020603050405020304" pitchFamily="18" charset="0"/>
                <a:cs typeface="Times New Roman" panose="02020603050405020304" pitchFamily="18" charset="0"/>
              </a:rPr>
              <a:t>Shakuntala, 1870</a:t>
            </a:r>
          </a:p>
        </p:txBody>
      </p:sp>
      <p:pic>
        <p:nvPicPr>
          <p:cNvPr id="7" name="Content Placeholder 6">
            <a:extLst>
              <a:ext uri="{FF2B5EF4-FFF2-40B4-BE49-F238E27FC236}">
                <a16:creationId xmlns:a16="http://schemas.microsoft.com/office/drawing/2014/main" id="{1DA59068-1415-4668-B661-C0F12741A6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4621" y="970845"/>
            <a:ext cx="3667461" cy="5413172"/>
          </a:xfrm>
        </p:spPr>
      </p:pic>
    </p:spTree>
    <p:extLst>
      <p:ext uri="{BB962C8B-B14F-4D97-AF65-F5344CB8AC3E}">
        <p14:creationId xmlns:p14="http://schemas.microsoft.com/office/powerpoint/2010/main" val="1837462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8E86E-1800-4E8D-983D-CF1AFAA7C141}"/>
              </a:ext>
            </a:extLst>
          </p:cNvPr>
          <p:cNvSpPr>
            <a:spLocks noGrp="1"/>
          </p:cNvSpPr>
          <p:nvPr>
            <p:ph type="title"/>
          </p:nvPr>
        </p:nvSpPr>
        <p:spPr>
          <a:xfrm>
            <a:off x="838200" y="184501"/>
            <a:ext cx="10515600" cy="504119"/>
          </a:xfrm>
        </p:spPr>
        <p:txBody>
          <a:bodyPr>
            <a:noAutofit/>
          </a:bodyPr>
          <a:lstStyle/>
          <a:p>
            <a:pPr algn="ctr"/>
            <a:r>
              <a:rPr lang="en-US" sz="2800" dirty="0">
                <a:latin typeface="Times New Roman" panose="02020603050405020304" pitchFamily="18" charset="0"/>
                <a:cs typeface="Times New Roman" panose="02020603050405020304" pitchFamily="18" charset="0"/>
              </a:rPr>
              <a:t>Goddess </a:t>
            </a:r>
            <a:r>
              <a:rPr lang="en-US" sz="2800" dirty="0" err="1">
                <a:latin typeface="Times New Roman" panose="02020603050405020304" pitchFamily="18" charset="0"/>
                <a:cs typeface="Times New Roman" panose="02020603050405020304" pitchFamily="18" charset="0"/>
              </a:rPr>
              <a:t>Saraswati</a:t>
            </a:r>
            <a:endParaRPr lang="en-US" sz="2800" dirty="0">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6A9D20CC-6ED1-4E2F-95E2-01646786C1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6222" y="832807"/>
            <a:ext cx="3522133" cy="5694115"/>
          </a:xfrm>
        </p:spPr>
      </p:pic>
    </p:spTree>
    <p:extLst>
      <p:ext uri="{BB962C8B-B14F-4D97-AF65-F5344CB8AC3E}">
        <p14:creationId xmlns:p14="http://schemas.microsoft.com/office/powerpoint/2010/main" val="1909146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8E86E-1800-4E8D-983D-CF1AFAA7C141}"/>
              </a:ext>
            </a:extLst>
          </p:cNvPr>
          <p:cNvSpPr>
            <a:spLocks noGrp="1"/>
          </p:cNvSpPr>
          <p:nvPr>
            <p:ph type="title"/>
          </p:nvPr>
        </p:nvSpPr>
        <p:spPr>
          <a:xfrm>
            <a:off x="838200" y="184501"/>
            <a:ext cx="10515600" cy="504119"/>
          </a:xfrm>
        </p:spPr>
        <p:txBody>
          <a:bodyPr>
            <a:noAutofit/>
          </a:bodyPr>
          <a:lstStyle/>
          <a:p>
            <a:pPr algn="ctr"/>
            <a:r>
              <a:rPr lang="en-US" sz="2800" dirty="0">
                <a:latin typeface="Times New Roman" panose="02020603050405020304" pitchFamily="18" charset="0"/>
                <a:cs typeface="Times New Roman" panose="02020603050405020304" pitchFamily="18" charset="0"/>
              </a:rPr>
              <a:t>Woman holding a fan</a:t>
            </a:r>
          </a:p>
        </p:txBody>
      </p:sp>
      <p:pic>
        <p:nvPicPr>
          <p:cNvPr id="7" name="Content Placeholder 6">
            <a:extLst>
              <a:ext uri="{FF2B5EF4-FFF2-40B4-BE49-F238E27FC236}">
                <a16:creationId xmlns:a16="http://schemas.microsoft.com/office/drawing/2014/main" id="{4E8D000E-14A1-4D8B-9AF5-D1CCAEED28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8491" y="748388"/>
            <a:ext cx="3870347" cy="5744667"/>
          </a:xfrm>
        </p:spPr>
      </p:pic>
    </p:spTree>
    <p:extLst>
      <p:ext uri="{BB962C8B-B14F-4D97-AF65-F5344CB8AC3E}">
        <p14:creationId xmlns:p14="http://schemas.microsoft.com/office/powerpoint/2010/main" val="2336616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8E86E-1800-4E8D-983D-CF1AFAA7C141}"/>
              </a:ext>
            </a:extLst>
          </p:cNvPr>
          <p:cNvSpPr>
            <a:spLocks noGrp="1"/>
          </p:cNvSpPr>
          <p:nvPr>
            <p:ph type="title"/>
          </p:nvPr>
        </p:nvSpPr>
        <p:spPr>
          <a:xfrm>
            <a:off x="838200" y="184501"/>
            <a:ext cx="10515600" cy="504119"/>
          </a:xfrm>
        </p:spPr>
        <p:txBody>
          <a:bodyPr>
            <a:noAutofit/>
          </a:bodyPr>
          <a:lstStyle/>
          <a:p>
            <a:pPr algn="ctr"/>
            <a:r>
              <a:rPr lang="en-US" sz="2800" dirty="0">
                <a:latin typeface="Times New Roman" panose="02020603050405020304" pitchFamily="18" charset="0"/>
                <a:cs typeface="Times New Roman" panose="02020603050405020304" pitchFamily="18" charset="0"/>
              </a:rPr>
              <a:t>Kadambari</a:t>
            </a:r>
          </a:p>
        </p:txBody>
      </p:sp>
      <p:pic>
        <p:nvPicPr>
          <p:cNvPr id="11" name="Content Placeholder 10">
            <a:extLst>
              <a:ext uri="{FF2B5EF4-FFF2-40B4-BE49-F238E27FC236}">
                <a16:creationId xmlns:a16="http://schemas.microsoft.com/office/drawing/2014/main" id="{9E1F13AE-2A22-4E8F-9A06-368F364E8F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6968" y="869243"/>
            <a:ext cx="4020736" cy="5531559"/>
          </a:xfrm>
        </p:spPr>
      </p:pic>
    </p:spTree>
    <p:extLst>
      <p:ext uri="{BB962C8B-B14F-4D97-AF65-F5344CB8AC3E}">
        <p14:creationId xmlns:p14="http://schemas.microsoft.com/office/powerpoint/2010/main" val="3724420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8E86E-1800-4E8D-983D-CF1AFAA7C141}"/>
              </a:ext>
            </a:extLst>
          </p:cNvPr>
          <p:cNvSpPr>
            <a:spLocks noGrp="1"/>
          </p:cNvSpPr>
          <p:nvPr>
            <p:ph type="title"/>
          </p:nvPr>
        </p:nvSpPr>
        <p:spPr>
          <a:xfrm>
            <a:off x="838200" y="184501"/>
            <a:ext cx="10515600" cy="504119"/>
          </a:xfrm>
        </p:spPr>
        <p:txBody>
          <a:bodyPr>
            <a:noAutofit/>
          </a:bodyPr>
          <a:lstStyle/>
          <a:p>
            <a:pPr algn="ctr"/>
            <a:r>
              <a:rPr lang="en-US" sz="2800" dirty="0" err="1">
                <a:latin typeface="Times New Roman" panose="02020603050405020304" pitchFamily="18" charset="0"/>
                <a:cs typeface="Times New Roman" panose="02020603050405020304" pitchFamily="18" charset="0"/>
              </a:rPr>
              <a:t>Jayatu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Vadham</a:t>
            </a:r>
            <a:endParaRPr lang="en-US" sz="28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D622F47A-1553-4ABB-B108-39E4519446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1866" y="862694"/>
            <a:ext cx="3989690" cy="5639708"/>
          </a:xfrm>
        </p:spPr>
      </p:pic>
    </p:spTree>
    <p:extLst>
      <p:ext uri="{BB962C8B-B14F-4D97-AF65-F5344CB8AC3E}">
        <p14:creationId xmlns:p14="http://schemas.microsoft.com/office/powerpoint/2010/main" val="1098753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FC0F-2AE8-4FC4-ADE1-02DF681E0A85}"/>
              </a:ext>
            </a:extLst>
          </p:cNvPr>
          <p:cNvSpPr>
            <a:spLocks noGrp="1"/>
          </p:cNvSpPr>
          <p:nvPr>
            <p:ph type="title"/>
          </p:nvPr>
        </p:nvSpPr>
        <p:spPr>
          <a:xfrm>
            <a:off x="948266" y="195790"/>
            <a:ext cx="10405533" cy="504119"/>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Art education in India during mid- nineteenth century</a:t>
            </a:r>
          </a:p>
        </p:txBody>
      </p:sp>
      <p:sp>
        <p:nvSpPr>
          <p:cNvPr id="3" name="Content Placeholder 2">
            <a:extLst>
              <a:ext uri="{FF2B5EF4-FFF2-40B4-BE49-F238E27FC236}">
                <a16:creationId xmlns:a16="http://schemas.microsoft.com/office/drawing/2014/main" id="{151A8C11-7108-48B4-ACAE-58E6FF51118B}"/>
              </a:ext>
            </a:extLst>
          </p:cNvPr>
          <p:cNvSpPr>
            <a:spLocks noGrp="1"/>
          </p:cNvSpPr>
          <p:nvPr>
            <p:ph idx="1"/>
          </p:nvPr>
        </p:nvSpPr>
        <p:spPr>
          <a:xfrm>
            <a:off x="654755" y="1049869"/>
            <a:ext cx="10814755" cy="5373512"/>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Introduction of Academic education in Art:</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Madras (Madras school of Art)</a:t>
            </a:r>
          </a:p>
          <a:p>
            <a:r>
              <a:rPr lang="en-US" sz="2400" dirty="0">
                <a:latin typeface="Times New Roman" panose="02020603050405020304" pitchFamily="18" charset="0"/>
                <a:cs typeface="Times New Roman" panose="02020603050405020304" pitchFamily="18" charset="0"/>
              </a:rPr>
              <a:t>Calcutta (Government College of Art and Craft, </a:t>
            </a:r>
            <a:r>
              <a:rPr lang="en-US" sz="2400" dirty="0" err="1">
                <a:latin typeface="Times New Roman" panose="02020603050405020304" pitchFamily="18" charset="0"/>
                <a:cs typeface="Times New Roman" panose="02020603050405020304" pitchFamily="18" charset="0"/>
              </a:rPr>
              <a:t>Kalcutta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Havell’s</a:t>
            </a:r>
            <a:r>
              <a:rPr lang="en-US" sz="2400" dirty="0">
                <a:latin typeface="Times New Roman" panose="02020603050405020304" pitchFamily="18" charset="0"/>
                <a:cs typeface="Times New Roman" panose="02020603050405020304" pitchFamily="18" charset="0"/>
              </a:rPr>
              <a:t> influence</a:t>
            </a:r>
          </a:p>
          <a:p>
            <a:r>
              <a:rPr lang="en-US" sz="2400" dirty="0">
                <a:latin typeface="Times New Roman" panose="02020603050405020304" pitchFamily="18" charset="0"/>
                <a:cs typeface="Times New Roman" panose="02020603050405020304" pitchFamily="18" charset="0"/>
              </a:rPr>
              <a:t>Bombay (Sir J.J School of Art, Mumbai)</a:t>
            </a:r>
          </a:p>
          <a:p>
            <a:r>
              <a:rPr lang="en-US" sz="2400" dirty="0">
                <a:latin typeface="Times New Roman" panose="02020603050405020304" pitchFamily="18" charset="0"/>
                <a:cs typeface="Times New Roman" panose="02020603050405020304" pitchFamily="18" charset="0"/>
              </a:rPr>
              <a:t>Lahore (Mayo School of Industrial Art) now (National College of Arts)</a:t>
            </a:r>
          </a:p>
        </p:txBody>
      </p:sp>
    </p:spTree>
    <p:extLst>
      <p:ext uri="{BB962C8B-B14F-4D97-AF65-F5344CB8AC3E}">
        <p14:creationId xmlns:p14="http://schemas.microsoft.com/office/powerpoint/2010/main" val="911953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C043-F674-4AFA-8AC4-53F9B89C6FED}"/>
              </a:ext>
            </a:extLst>
          </p:cNvPr>
          <p:cNvSpPr>
            <a:spLocks noGrp="1"/>
          </p:cNvSpPr>
          <p:nvPr>
            <p:ph type="title"/>
          </p:nvPr>
        </p:nvSpPr>
        <p:spPr>
          <a:xfrm>
            <a:off x="804333" y="128057"/>
            <a:ext cx="10515600" cy="639586"/>
          </a:xfrm>
        </p:spPr>
        <p:txBody>
          <a:bodyPr>
            <a:normAutofit/>
          </a:bodyPr>
          <a:lstStyle/>
          <a:p>
            <a:pPr algn="ctr"/>
            <a:r>
              <a:rPr lang="en-US" sz="2800" dirty="0">
                <a:latin typeface="Times New Roman" panose="02020603050405020304" pitchFamily="18" charset="0"/>
                <a:cs typeface="Times New Roman" panose="02020603050405020304" pitchFamily="18" charset="0"/>
              </a:rPr>
              <a:t>Main factors behind the emergence of Bengal School of Art</a:t>
            </a:r>
          </a:p>
        </p:txBody>
      </p:sp>
      <p:sp>
        <p:nvSpPr>
          <p:cNvPr id="3" name="Content Placeholder 2">
            <a:extLst>
              <a:ext uri="{FF2B5EF4-FFF2-40B4-BE49-F238E27FC236}">
                <a16:creationId xmlns:a16="http://schemas.microsoft.com/office/drawing/2014/main" id="{56E3D7DA-4773-435C-8F5D-A902F3EA22F8}"/>
              </a:ext>
            </a:extLst>
          </p:cNvPr>
          <p:cNvSpPr>
            <a:spLocks noGrp="1"/>
          </p:cNvSpPr>
          <p:nvPr>
            <p:ph idx="1"/>
          </p:nvPr>
        </p:nvSpPr>
        <p:spPr>
          <a:xfrm>
            <a:off x="688621" y="959561"/>
            <a:ext cx="11015137" cy="5159018"/>
          </a:xfrm>
        </p:spPr>
        <p:txBody>
          <a:bodyPr/>
          <a:lstStyle/>
          <a:p>
            <a:pPr lvl="0"/>
            <a:r>
              <a:rPr lang="en-US" sz="2400" dirty="0">
                <a:latin typeface="Times New Roman" panose="02020603050405020304" pitchFamily="18" charset="0"/>
                <a:cs typeface="Times New Roman" panose="02020603050405020304" pitchFamily="18" charset="0"/>
              </a:rPr>
              <a:t>Initially company painting (18</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 19</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 affected the indigenous art practice of the local artists as this style was a blend of traditional elements from Rajput and Mughal painting with a more Western treatment of perspective and volume. </a:t>
            </a:r>
          </a:p>
          <a:p>
            <a:pPr lvl="0"/>
            <a:r>
              <a:rPr lang="en-US" sz="2400" dirty="0">
                <a:latin typeface="Times New Roman" panose="02020603050405020304" pitchFamily="18" charset="0"/>
                <a:cs typeface="Times New Roman" panose="02020603050405020304" pitchFamily="18" charset="0"/>
              </a:rPr>
              <a:t>The introduction of printing machine and engravings in 19</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 affected the Kalighat paintings (religious paintings created by local artists) </a:t>
            </a:r>
          </a:p>
          <a:p>
            <a:pPr lvl="0"/>
            <a:r>
              <a:rPr lang="en-US" sz="2400" dirty="0">
                <a:latin typeface="Times New Roman" panose="02020603050405020304" pitchFamily="18" charset="0"/>
                <a:cs typeface="Times New Roman" panose="02020603050405020304" pitchFamily="18" charset="0"/>
              </a:rPr>
              <a:t>Introduction of western artists in India and the increasing interest in the art of portraiture executed in oil painting. (as seen in the case of Raja Ravi Verma)</a:t>
            </a:r>
          </a:p>
          <a:p>
            <a:pPr lvl="0"/>
            <a:r>
              <a:rPr lang="en-US" sz="2400" dirty="0">
                <a:latin typeface="Times New Roman" panose="02020603050405020304" pitchFamily="18" charset="0"/>
                <a:cs typeface="Times New Roman" panose="02020603050405020304" pitchFamily="18" charset="0"/>
              </a:rPr>
              <a:t>Academic style introduced in Academic Art Schools of India and their curriculum based on western ideals.</a:t>
            </a:r>
          </a:p>
          <a:p>
            <a:endParaRPr lang="en-US" dirty="0"/>
          </a:p>
        </p:txBody>
      </p:sp>
    </p:spTree>
    <p:extLst>
      <p:ext uri="{BB962C8B-B14F-4D97-AF65-F5344CB8AC3E}">
        <p14:creationId xmlns:p14="http://schemas.microsoft.com/office/powerpoint/2010/main" val="2097505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1676-D6C6-4ABE-90B5-8CD55B950D83}"/>
              </a:ext>
            </a:extLst>
          </p:cNvPr>
          <p:cNvSpPr>
            <a:spLocks noGrp="1"/>
          </p:cNvSpPr>
          <p:nvPr>
            <p:ph type="title"/>
          </p:nvPr>
        </p:nvSpPr>
        <p:spPr>
          <a:xfrm>
            <a:off x="838200" y="128545"/>
            <a:ext cx="10515600" cy="522771"/>
          </a:xfrm>
        </p:spPr>
        <p:txBody>
          <a:bodyPr>
            <a:noAutofit/>
          </a:bodyPr>
          <a:lstStyle/>
          <a:p>
            <a:pPr algn="ctr"/>
            <a:r>
              <a:rPr lang="en-US" sz="3600" dirty="0">
                <a:latin typeface="Times New Roman" panose="02020603050405020304" pitchFamily="18" charset="0"/>
                <a:cs typeface="Times New Roman" panose="02020603050405020304" pitchFamily="18" charset="0"/>
              </a:rPr>
              <a:t>Bengal School of Art</a:t>
            </a:r>
          </a:p>
        </p:txBody>
      </p:sp>
      <p:sp>
        <p:nvSpPr>
          <p:cNvPr id="3" name="Content Placeholder 2">
            <a:extLst>
              <a:ext uri="{FF2B5EF4-FFF2-40B4-BE49-F238E27FC236}">
                <a16:creationId xmlns:a16="http://schemas.microsoft.com/office/drawing/2014/main" id="{CC563052-7E27-4FCD-8BFD-4A9B21482980}"/>
              </a:ext>
            </a:extLst>
          </p:cNvPr>
          <p:cNvSpPr>
            <a:spLocks noGrp="1"/>
          </p:cNvSpPr>
          <p:nvPr>
            <p:ph idx="1"/>
          </p:nvPr>
        </p:nvSpPr>
        <p:spPr>
          <a:xfrm>
            <a:off x="124178" y="496711"/>
            <a:ext cx="11943644" cy="6389514"/>
          </a:xfrm>
        </p:spPr>
        <p:txBody>
          <a:bodyPr>
            <a:normAutofit fontScale="92500" lnSpcReduction="20000"/>
          </a:bodyPr>
          <a:lstStyle/>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The Bengal School of Art is generally known as the Bengal School, which was an art movement that emerged in the early 20</a:t>
            </a:r>
            <a:r>
              <a:rPr lang="en-US" sz="2600" baseline="30000" dirty="0">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century India during the period of British Raj (that marks the British rule over the Indian sub-continent, ended with partition in 1947). </a:t>
            </a:r>
          </a:p>
          <a:p>
            <a:r>
              <a:rPr lang="en-US" sz="2600" dirty="0">
                <a:latin typeface="Times New Roman" panose="02020603050405020304" pitchFamily="18" charset="0"/>
                <a:cs typeface="Times New Roman" panose="02020603050405020304" pitchFamily="18" charset="0"/>
              </a:rPr>
              <a:t>This school had its origin in Bengal, mainly Calcutta and Shanti Niketan, from where it grew throughout India and celebrated Indian modernism. By synthesizing folk art, Indian painting traditions, Hindu imagery, indigenous materials and depictions of contemporary rural life, artists of the Bengal School of Art celebrated humanism and brought a dynamic voice to Indian identity, freedom, and liberation. </a:t>
            </a:r>
          </a:p>
          <a:p>
            <a:r>
              <a:rPr lang="en-US" sz="2600" dirty="0">
                <a:latin typeface="Times New Roman" panose="02020603050405020304" pitchFamily="18" charset="0"/>
                <a:cs typeface="Times New Roman" panose="02020603050405020304" pitchFamily="18" charset="0"/>
              </a:rPr>
              <a:t>In the early part of the 20th century, it was associated with Indian nationalism. The Indian nationalist leaders promoted the concept of </a:t>
            </a:r>
            <a:r>
              <a:rPr lang="en-US" sz="2600" i="1" dirty="0">
                <a:latin typeface="Times New Roman" panose="02020603050405020304" pitchFamily="18" charset="0"/>
                <a:cs typeface="Times New Roman" panose="02020603050405020304" pitchFamily="18" charset="0"/>
              </a:rPr>
              <a:t>swadeshi, </a:t>
            </a:r>
            <a:r>
              <a:rPr lang="en-US" sz="2600" dirty="0">
                <a:latin typeface="Times New Roman" panose="02020603050405020304" pitchFamily="18" charset="0"/>
                <a:cs typeface="Times New Roman" panose="02020603050405020304" pitchFamily="18" charset="0"/>
              </a:rPr>
              <a:t>a movement of self-reliance in the face of British colonization that was specifically effective in the province of Bengal. Swadeshi called for social, cultural, political – and most ardently economic – reforms that would break India from the clutches of British rule. Cultural movements were to dispose of British or Western literature and visual arts, and to produce works of uniquely Indian qualities, turning to Hindu themes and ancient Indian painting styles.</a:t>
            </a:r>
          </a:p>
          <a:p>
            <a:r>
              <a:rPr lang="en-US" sz="2600" dirty="0">
                <a:latin typeface="Times New Roman" panose="02020603050405020304" pitchFamily="18" charset="0"/>
                <a:cs typeface="Times New Roman" panose="02020603050405020304" pitchFamily="18" charset="0"/>
              </a:rPr>
              <a:t>Nationalism (</a:t>
            </a:r>
            <a:r>
              <a:rPr lang="en-US" sz="2400" dirty="0">
                <a:latin typeface="Times New Roman" panose="02020603050405020304" pitchFamily="18" charset="0"/>
                <a:cs typeface="Times New Roman" panose="02020603050405020304" pitchFamily="18" charset="0"/>
              </a:rPr>
              <a:t>deals with socio-political and economic ideology. It voiced for the development of a particular nation’s interests specifically with the goal of gaining and sustaining the sovereignty of a nation over its native-land. It promotes self-determination free from outer interference and aims to strengthen and maintain a single national identity representative of the indigenous culture, language, religion and norms).</a:t>
            </a:r>
          </a:p>
          <a:p>
            <a:pPr marL="0" indent="0">
              <a:buNone/>
            </a:pPr>
            <a:endParaRPr lang="en-US" sz="26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03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3653-2A18-4061-B217-6E71542961E9}"/>
              </a:ext>
            </a:extLst>
          </p:cNvPr>
          <p:cNvSpPr>
            <a:spLocks noGrp="1"/>
          </p:cNvSpPr>
          <p:nvPr>
            <p:ph type="title"/>
          </p:nvPr>
        </p:nvSpPr>
        <p:spPr>
          <a:xfrm>
            <a:off x="925689" y="365126"/>
            <a:ext cx="10428110" cy="514823"/>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Kalighat Paintings </a:t>
            </a:r>
          </a:p>
        </p:txBody>
      </p:sp>
      <p:pic>
        <p:nvPicPr>
          <p:cNvPr id="5" name="Content Placeholder 4">
            <a:extLst>
              <a:ext uri="{FF2B5EF4-FFF2-40B4-BE49-F238E27FC236}">
                <a16:creationId xmlns:a16="http://schemas.microsoft.com/office/drawing/2014/main" id="{4395AC18-2AC4-4D3C-90AB-7BD2F4227C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2673" y="1019979"/>
            <a:ext cx="3251195" cy="4958072"/>
          </a:xfrm>
        </p:spPr>
      </p:pic>
      <p:sp>
        <p:nvSpPr>
          <p:cNvPr id="7" name="Title 1">
            <a:extLst>
              <a:ext uri="{FF2B5EF4-FFF2-40B4-BE49-F238E27FC236}">
                <a16:creationId xmlns:a16="http://schemas.microsoft.com/office/drawing/2014/main" id="{C5731DE5-B586-48D2-9E2B-DBE0ED85A2A0}"/>
              </a:ext>
            </a:extLst>
          </p:cNvPr>
          <p:cNvSpPr txBox="1">
            <a:spLocks/>
          </p:cNvSpPr>
          <p:nvPr/>
        </p:nvSpPr>
        <p:spPr>
          <a:xfrm>
            <a:off x="1078089" y="6116821"/>
            <a:ext cx="10428110" cy="51482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Times New Roman" panose="02020603050405020304" pitchFamily="18" charset="0"/>
                <a:cs typeface="Times New Roman" panose="02020603050405020304" pitchFamily="18" charset="0"/>
              </a:rPr>
              <a:t>The Demon </a:t>
            </a:r>
            <a:r>
              <a:rPr lang="en-US" sz="2000" dirty="0" err="1">
                <a:latin typeface="Times New Roman" panose="02020603050405020304" pitchFamily="18" charset="0"/>
                <a:cs typeface="Times New Roman" panose="02020603050405020304" pitchFamily="18" charset="0"/>
              </a:rPr>
              <a:t>Ravana</a:t>
            </a:r>
            <a:r>
              <a:rPr lang="en-US" sz="2000" dirty="0">
                <a:latin typeface="Times New Roman" panose="02020603050405020304" pitchFamily="18" charset="0"/>
                <a:cs typeface="Times New Roman" panose="02020603050405020304" pitchFamily="18" charset="0"/>
              </a:rPr>
              <a:t> fighting with Hanuman</a:t>
            </a:r>
          </a:p>
        </p:txBody>
      </p:sp>
    </p:spTree>
    <p:extLst>
      <p:ext uri="{BB962C8B-B14F-4D97-AF65-F5344CB8AC3E}">
        <p14:creationId xmlns:p14="http://schemas.microsoft.com/office/powerpoint/2010/main" val="3377045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1676-D6C6-4ABE-90B5-8CD55B950D83}"/>
              </a:ext>
            </a:extLst>
          </p:cNvPr>
          <p:cNvSpPr>
            <a:spLocks noGrp="1"/>
          </p:cNvSpPr>
          <p:nvPr>
            <p:ph type="title"/>
          </p:nvPr>
        </p:nvSpPr>
        <p:spPr>
          <a:xfrm>
            <a:off x="838200" y="126587"/>
            <a:ext cx="10515600" cy="522771"/>
          </a:xfrm>
        </p:spPr>
        <p:txBody>
          <a:bodyPr>
            <a:noAutofit/>
          </a:bodyPr>
          <a:lstStyle/>
          <a:p>
            <a:pPr algn="ctr"/>
            <a:r>
              <a:rPr lang="en-US" sz="3600" dirty="0">
                <a:latin typeface="Times New Roman" panose="02020603050405020304" pitchFamily="18" charset="0"/>
                <a:cs typeface="Times New Roman" panose="02020603050405020304" pitchFamily="18" charset="0"/>
              </a:rPr>
              <a:t>Bengal School of Art</a:t>
            </a:r>
          </a:p>
        </p:txBody>
      </p:sp>
      <p:sp>
        <p:nvSpPr>
          <p:cNvPr id="3" name="Content Placeholder 2">
            <a:extLst>
              <a:ext uri="{FF2B5EF4-FFF2-40B4-BE49-F238E27FC236}">
                <a16:creationId xmlns:a16="http://schemas.microsoft.com/office/drawing/2014/main" id="{CC563052-7E27-4FCD-8BFD-4A9B21482980}"/>
              </a:ext>
            </a:extLst>
          </p:cNvPr>
          <p:cNvSpPr>
            <a:spLocks noGrp="1"/>
          </p:cNvSpPr>
          <p:nvPr>
            <p:ph idx="1"/>
          </p:nvPr>
        </p:nvSpPr>
        <p:spPr>
          <a:xfrm>
            <a:off x="124178" y="1068521"/>
            <a:ext cx="11830755" cy="5817704"/>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The style it sought for was also known as ‘Indian Style of Painting’ in its early days. Ernest </a:t>
            </a:r>
            <a:r>
              <a:rPr lang="en-US" sz="2400" dirty="0" err="1">
                <a:latin typeface="Times New Roman" panose="02020603050405020304" pitchFamily="18" charset="0"/>
                <a:cs typeface="Times New Roman" panose="02020603050405020304" pitchFamily="18" charset="0"/>
              </a:rPr>
              <a:t>Binfield</a:t>
            </a:r>
            <a:r>
              <a:rPr lang="en-US" sz="2400" dirty="0">
                <a:latin typeface="Times New Roman" panose="02020603050405020304" pitchFamily="18" charset="0"/>
                <a:cs typeface="Times New Roman" panose="02020603050405020304" pitchFamily="18" charset="0"/>
              </a:rPr>
              <a:t> Havell, an enlightened European and a teacher at the Calcutta Art School, was influential behind shaping this movement. He rejected the academic style of painting which was promoted in British schools of art and encouraged his students to get inspiration from the indigenous art. </a:t>
            </a:r>
          </a:p>
          <a:p>
            <a:r>
              <a:rPr lang="en-US" sz="2400" dirty="0">
                <a:latin typeface="Times New Roman" panose="02020603050405020304" pitchFamily="18" charset="0"/>
                <a:cs typeface="Times New Roman" panose="02020603050405020304" pitchFamily="18" charset="0"/>
              </a:rPr>
              <a:t>This interest in revival of the cultural art tradition was led forward by Abanindranath Tagore, (a key figure for the promotion of this art movement in India), he was the nephew of the poet Rabindranath Tagore. Abanindranath Tagore was of the view:</a:t>
            </a:r>
          </a:p>
          <a:p>
            <a:pPr marL="0" indent="0" algn="ctr">
              <a:buNone/>
            </a:pPr>
            <a:r>
              <a:rPr lang="en-US" sz="24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The process of denationalization went on for years, and for years our art students were made to spend the best part of their life in fruitless attempts to acquire ideas about an art which they never could or even would rightly understand…We find few cultural men amongst the art students here. To produce any real good work the art students must be thoroughly acquainted with the classical lore of his country…with its religious and social ideals, and with the episodes of the Indian epics and history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Following this streak of analysis, art consciously produced under Bengal school celebrated historical, spiritual and artistic Indian traditions. Bengal School arose as an avant-garde and a nationalist movement that paved ways for Swadeshi philosophy as well. Havell believed to be expressive of India’s distinct spiritual qualities instead of the materialism of the west. </a:t>
            </a:r>
          </a:p>
          <a:p>
            <a:endParaRPr lang="en-US" sz="26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082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5FDB13-84DD-4157-86FC-23DD16DD4EDB}"/>
              </a:ext>
            </a:extLst>
          </p:cNvPr>
          <p:cNvSpPr>
            <a:spLocks noGrp="1"/>
          </p:cNvSpPr>
          <p:nvPr>
            <p:ph idx="1"/>
          </p:nvPr>
        </p:nvSpPr>
        <p:spPr>
          <a:xfrm>
            <a:off x="26506" y="622849"/>
            <a:ext cx="12072730" cy="6109252"/>
          </a:xfrm>
        </p:spPr>
        <p:txBody>
          <a:bodyPr>
            <a:noAutofit/>
          </a:bodyPr>
          <a:lstStyle/>
          <a:p>
            <a:r>
              <a:rPr lang="en-US" sz="2400" dirty="0">
                <a:latin typeface="Times New Roman" panose="02020603050405020304" pitchFamily="18" charset="0"/>
                <a:cs typeface="Times New Roman" panose="02020603050405020304" pitchFamily="18" charset="0"/>
              </a:rPr>
              <a:t>In the early years of the 20th century there was a renewed upsurge of nationalist fervor. In the arts this resulted in the search and revitalization of Indian cultural history and spirituality, although one that was expressed not through the pictorial vocabulary of the foreign rulers but by reviving indigenous techniques and material.</a:t>
            </a:r>
          </a:p>
          <a:p>
            <a:r>
              <a:rPr lang="en-US" sz="2400" dirty="0">
                <a:latin typeface="Times New Roman" panose="02020603050405020304" pitchFamily="18" charset="0"/>
                <a:cs typeface="Times New Roman" panose="02020603050405020304" pitchFamily="18" charset="0"/>
              </a:rPr>
              <a:t>The nationalist project in art was led by Abanindranath Tagore (1871-1951). He looked to ancient murals and medieval Indian miniatures for inspiration both for subject matter as well as indigenous material such as tempera. The philosophy of a Pan-Indian art that he developed found many enthusiastic followers and this came to be known as the Bengal School, The style developed by him was taken up by many of his students and others who formed the nationalist art movement often called the Bengal School, even though the style and philosophy spread well beyond the borders of Bengal. They sought to develop an indigenous yet modern style in art as a response to the call for ‘</a:t>
            </a:r>
            <a:r>
              <a:rPr lang="en-US" sz="2400" i="1" dirty="0">
                <a:latin typeface="Times New Roman" panose="02020603050405020304" pitchFamily="18" charset="0"/>
                <a:cs typeface="Times New Roman" panose="02020603050405020304" pitchFamily="18" charset="0"/>
              </a:rPr>
              <a:t>swadeshi</a:t>
            </a:r>
            <a:r>
              <a:rPr lang="en-US" sz="2400" dirty="0">
                <a:latin typeface="Times New Roman" panose="02020603050405020304" pitchFamily="18" charset="0"/>
                <a:cs typeface="Times New Roman" panose="02020603050405020304" pitchFamily="18" charset="0"/>
              </a:rPr>
              <a:t>’ to express Indian themes in a pictorial language that deliberately turned away from western styles such as those practiced by Raja Ravi Varma.</a:t>
            </a:r>
          </a:p>
          <a:p>
            <a:r>
              <a:rPr lang="en-US" sz="2400" dirty="0">
                <a:latin typeface="Times New Roman" panose="02020603050405020304" pitchFamily="18" charset="0"/>
                <a:cs typeface="Times New Roman" panose="02020603050405020304" pitchFamily="18" charset="0"/>
              </a:rPr>
              <a:t>In addition to creating a whole new movement of Indian style painting, Tagore later on went to paint more artwork depicting nationalist and swadeshi themes during the time of the Indian independence movement. </a:t>
            </a:r>
          </a:p>
        </p:txBody>
      </p:sp>
    </p:spTree>
    <p:extLst>
      <p:ext uri="{BB962C8B-B14F-4D97-AF65-F5344CB8AC3E}">
        <p14:creationId xmlns:p14="http://schemas.microsoft.com/office/powerpoint/2010/main" val="3438995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5FDB13-84DD-4157-86FC-23DD16DD4EDB}"/>
              </a:ext>
            </a:extLst>
          </p:cNvPr>
          <p:cNvSpPr>
            <a:spLocks noGrp="1"/>
          </p:cNvSpPr>
          <p:nvPr>
            <p:ph idx="1"/>
          </p:nvPr>
        </p:nvSpPr>
        <p:spPr>
          <a:xfrm>
            <a:off x="26506" y="967410"/>
            <a:ext cx="12072730" cy="5976730"/>
          </a:xfrm>
        </p:spPr>
        <p:txBody>
          <a:bodyPr>
            <a:noAutofit/>
          </a:bodyPr>
          <a:lstStyle/>
          <a:p>
            <a:r>
              <a:rPr lang="en-US" sz="2400" dirty="0">
                <a:latin typeface="Times New Roman" panose="02020603050405020304" pitchFamily="18" charset="0"/>
                <a:cs typeface="Times New Roman" panose="02020603050405020304" pitchFamily="18" charset="0"/>
              </a:rPr>
              <a:t>The</a:t>
            </a:r>
            <a:r>
              <a:rPr lang="en-US" sz="2400" i="1" dirty="0">
                <a:latin typeface="Times New Roman" panose="02020603050405020304" pitchFamily="18" charset="0"/>
                <a:cs typeface="Times New Roman" panose="02020603050405020304" pitchFamily="18" charset="0"/>
              </a:rPr>
              <a:t> Indian Independence Movement</a:t>
            </a:r>
            <a:r>
              <a:rPr lang="en-US" sz="2400" dirty="0">
                <a:latin typeface="Times New Roman" panose="02020603050405020304" pitchFamily="18" charset="0"/>
                <a:cs typeface="Times New Roman" panose="02020603050405020304" pitchFamily="18" charset="0"/>
              </a:rPr>
              <a:t> was a series of activities whose ultimate aim was to end the British rule in India. The movement spanned total of 90 years (1857–1947). The first nationalistic revolutionary movement emerged from Bengal (present day West Bengal and Bangladesh), but they later took root in the newly formed Indian National Congress.</a:t>
            </a:r>
          </a:p>
          <a:p>
            <a:r>
              <a:rPr lang="en-US" sz="2400" dirty="0">
                <a:latin typeface="Times New Roman" panose="02020603050405020304" pitchFamily="18" charset="0"/>
                <a:cs typeface="Times New Roman" panose="02020603050405020304" pitchFamily="18" charset="0"/>
              </a:rPr>
              <a:t>In his rejection of the colonial aesthetic, Abanindranath turned to Asia, most notably Japan in an effort to imbibe and propose a pan-Asian aesthetic that stood independent of the western one. Japanese stalwarts like Okakura </a:t>
            </a:r>
            <a:r>
              <a:rPr lang="en-US" sz="2400" dirty="0" err="1">
                <a:latin typeface="Times New Roman" panose="02020603050405020304" pitchFamily="18" charset="0"/>
                <a:cs typeface="Times New Roman" panose="02020603050405020304" pitchFamily="18" charset="0"/>
              </a:rPr>
              <a:t>Kakuzo</a:t>
            </a:r>
            <a:r>
              <a:rPr lang="en-US" sz="2400" dirty="0">
                <a:latin typeface="Times New Roman" panose="02020603050405020304" pitchFamily="18" charset="0"/>
                <a:cs typeface="Times New Roman" panose="02020603050405020304" pitchFamily="18" charset="0"/>
              </a:rPr>
              <a:t> left a lasting impression, as the Bengal school artists learnt the wash technique from them, innovating and modifying it to better suit their own needs.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4705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1676-D6C6-4ABE-90B5-8CD55B950D83}"/>
              </a:ext>
            </a:extLst>
          </p:cNvPr>
          <p:cNvSpPr>
            <a:spLocks noGrp="1"/>
          </p:cNvSpPr>
          <p:nvPr>
            <p:ph type="title"/>
          </p:nvPr>
        </p:nvSpPr>
        <p:spPr>
          <a:xfrm>
            <a:off x="838200" y="232605"/>
            <a:ext cx="10515600" cy="522771"/>
          </a:xfrm>
        </p:spPr>
        <p:txBody>
          <a:bodyPr>
            <a:noAutofit/>
          </a:bodyPr>
          <a:lstStyle/>
          <a:p>
            <a:pPr algn="ctr"/>
            <a:r>
              <a:rPr lang="en-US" sz="3600" dirty="0">
                <a:latin typeface="Times New Roman" panose="02020603050405020304" pitchFamily="18" charset="0"/>
                <a:cs typeface="Times New Roman" panose="02020603050405020304" pitchFamily="18" charset="0"/>
              </a:rPr>
              <a:t>Bengal School of Art</a:t>
            </a:r>
          </a:p>
        </p:txBody>
      </p:sp>
      <p:sp>
        <p:nvSpPr>
          <p:cNvPr id="3" name="Content Placeholder 2">
            <a:extLst>
              <a:ext uri="{FF2B5EF4-FFF2-40B4-BE49-F238E27FC236}">
                <a16:creationId xmlns:a16="http://schemas.microsoft.com/office/drawing/2014/main" id="{CC563052-7E27-4FCD-8BFD-4A9B21482980}"/>
              </a:ext>
            </a:extLst>
          </p:cNvPr>
          <p:cNvSpPr>
            <a:spLocks noGrp="1"/>
          </p:cNvSpPr>
          <p:nvPr>
            <p:ph idx="1"/>
          </p:nvPr>
        </p:nvSpPr>
        <p:spPr>
          <a:xfrm>
            <a:off x="112890" y="887896"/>
            <a:ext cx="11842044" cy="5998329"/>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The themes most often seen in the Bengal School include misty and romantic visions of the Indian landscape, historical scenes and portraits as well anecdotes and incidents from daily life in the countryside. Many artists followed individual paths even though they used the techniques and material popularized by the Bengal School. The group of artists worked under this school of thought were: Nandalal Bose, </a:t>
            </a:r>
            <a:r>
              <a:rPr lang="en-US" sz="2400" dirty="0" err="1">
                <a:latin typeface="Times New Roman" panose="02020603050405020304" pitchFamily="18" charset="0"/>
                <a:cs typeface="Times New Roman" panose="02020603050405020304" pitchFamily="18" charset="0"/>
              </a:rPr>
              <a:t>Asit</a:t>
            </a:r>
            <a:r>
              <a:rPr lang="en-US" sz="2400" dirty="0">
                <a:latin typeface="Times New Roman" panose="02020603050405020304" pitchFamily="18" charset="0"/>
                <a:cs typeface="Times New Roman" panose="02020603050405020304" pitchFamily="18" charset="0"/>
              </a:rPr>
              <a:t> Kumar Haldar, Gaganendranath Tagore, </a:t>
            </a:r>
            <a:r>
              <a:rPr lang="en-US" sz="2400" dirty="0" err="1">
                <a:latin typeface="Times New Roman" panose="02020603050405020304" pitchFamily="18" charset="0"/>
                <a:cs typeface="Times New Roman" panose="02020603050405020304" pitchFamily="18" charset="0"/>
              </a:rPr>
              <a:t>Sunayani</a:t>
            </a:r>
            <a:r>
              <a:rPr lang="en-US" sz="2400" dirty="0">
                <a:latin typeface="Times New Roman" panose="02020603050405020304" pitchFamily="18" charset="0"/>
                <a:cs typeface="Times New Roman" panose="02020603050405020304" pitchFamily="18" charset="0"/>
              </a:rPr>
              <a:t> Devi (sister of Abanindranath Tagore), </a:t>
            </a:r>
            <a:r>
              <a:rPr lang="en-US" sz="2400" dirty="0" err="1">
                <a:latin typeface="Times New Roman" panose="02020603050405020304" pitchFamily="18" charset="0"/>
                <a:cs typeface="Times New Roman" panose="02020603050405020304" pitchFamily="18" charset="0"/>
              </a:rPr>
              <a:t>Kshitindranath</a:t>
            </a:r>
            <a:r>
              <a:rPr lang="en-US" sz="2400" dirty="0">
                <a:latin typeface="Times New Roman" panose="02020603050405020304" pitchFamily="18" charset="0"/>
                <a:cs typeface="Times New Roman" panose="02020603050405020304" pitchFamily="18" charset="0"/>
              </a:rPr>
              <a:t> Majumdar, </a:t>
            </a:r>
            <a:r>
              <a:rPr lang="en-US" sz="2400" dirty="0" err="1">
                <a:latin typeface="Times New Roman" panose="02020603050405020304" pitchFamily="18" charset="0"/>
                <a:cs typeface="Times New Roman" panose="02020603050405020304" pitchFamily="18" charset="0"/>
              </a:rPr>
              <a:t>Kalipada</a:t>
            </a:r>
            <a:r>
              <a:rPr lang="en-US" sz="2400" dirty="0">
                <a:latin typeface="Times New Roman" panose="02020603050405020304" pitchFamily="18" charset="0"/>
                <a:cs typeface="Times New Roman" panose="02020603050405020304" pitchFamily="18" charset="0"/>
              </a:rPr>
              <a:t> Ghoshal, </a:t>
            </a:r>
            <a:r>
              <a:rPr lang="en-US" sz="2400" dirty="0" err="1">
                <a:latin typeface="Times New Roman" panose="02020603050405020304" pitchFamily="18" charset="0"/>
                <a:cs typeface="Times New Roman" panose="02020603050405020304" pitchFamily="18" charset="0"/>
              </a:rPr>
              <a:t>Sughra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Rababi</a:t>
            </a:r>
            <a:r>
              <a:rPr lang="en-US" sz="2400" dirty="0">
                <a:latin typeface="Times New Roman" panose="02020603050405020304" pitchFamily="18" charset="0"/>
                <a:cs typeface="Times New Roman" panose="02020603050405020304" pitchFamily="18" charset="0"/>
              </a:rPr>
              <a:t> and Sudhir </a:t>
            </a:r>
            <a:r>
              <a:rPr lang="en-US" sz="2400" dirty="0" err="1">
                <a:latin typeface="Times New Roman" panose="02020603050405020304" pitchFamily="18" charset="0"/>
                <a:cs typeface="Times New Roman" panose="02020603050405020304" pitchFamily="18" charset="0"/>
              </a:rPr>
              <a:t>Khastgir</a:t>
            </a:r>
            <a:r>
              <a:rPr lang="en-US" sz="2400" dirty="0">
                <a:latin typeface="Times New Roman" panose="02020603050405020304" pitchFamily="18" charset="0"/>
                <a:cs typeface="Times New Roman" panose="02020603050405020304" pitchFamily="18" charset="0"/>
              </a:rPr>
              <a:t> etc. They did the following things:</a:t>
            </a:r>
          </a:p>
          <a:p>
            <a:pPr marL="0" lvl="0" indent="0">
              <a:buNone/>
            </a:pPr>
            <a:r>
              <a:rPr lang="en-US" sz="2600" dirty="0">
                <a:latin typeface="Times New Roman" panose="02020603050405020304" pitchFamily="18" charset="0"/>
                <a:cs typeface="Times New Roman" panose="02020603050405020304" pitchFamily="18" charset="0"/>
              </a:rPr>
              <a:t>1. </a:t>
            </a:r>
            <a:r>
              <a:rPr lang="en-US" sz="2200" dirty="0">
                <a:latin typeface="Times New Roman" panose="02020603050405020304" pitchFamily="18" charset="0"/>
                <a:cs typeface="Times New Roman" panose="02020603050405020304" pitchFamily="18" charset="0"/>
              </a:rPr>
              <a:t>They rejected the tradition of oil painting and the realistic style of Raja Ravi Varma and company artists</a:t>
            </a:r>
          </a:p>
          <a:p>
            <a:pPr marL="0" lvl="0" indent="0">
              <a:buNone/>
            </a:pPr>
            <a:r>
              <a:rPr lang="en-US" sz="2200" dirty="0">
                <a:latin typeface="Times New Roman" panose="02020603050405020304" pitchFamily="18" charset="0"/>
                <a:cs typeface="Times New Roman" panose="02020603050405020304" pitchFamily="18" charset="0"/>
              </a:rPr>
              <a:t>2. They turned to the inspiration of medieval Indian traditions of the miniature paintings (that includes Pala, Mughal, Rajput, Pahari miniatures) and the ancient art of mural paintings in Ajanta Caves. </a:t>
            </a:r>
          </a:p>
          <a:p>
            <a:pPr marL="0" lvl="0" indent="0">
              <a:buNone/>
            </a:pPr>
            <a:r>
              <a:rPr lang="en-US" sz="2200" dirty="0">
                <a:latin typeface="Times New Roman" panose="02020603050405020304" pitchFamily="18" charset="0"/>
                <a:cs typeface="Times New Roman" panose="02020603050405020304" pitchFamily="18" charset="0"/>
              </a:rPr>
              <a:t>3. They relied on the tradition of taken references from legends and classical literature which includes Ramayana, Gita, the Mahabharata, and Puranas, the writings of Kalidasa and Omar Khayyam.</a:t>
            </a:r>
          </a:p>
          <a:p>
            <a:pPr marL="0" lvl="0" indent="0">
              <a:buNone/>
            </a:pPr>
            <a:r>
              <a:rPr lang="en-US" sz="2200" dirty="0">
                <a:latin typeface="Times New Roman" panose="02020603050405020304" pitchFamily="18" charset="0"/>
                <a:cs typeface="Times New Roman" panose="02020603050405020304" pitchFamily="18" charset="0"/>
              </a:rPr>
              <a:t>4. They also incorporated elements from far eastern art, such as the Japanese wash technique, calligraphy, finish. </a:t>
            </a:r>
          </a:p>
          <a:p>
            <a:pPr marL="0" lvl="0" indent="0">
              <a:buNone/>
            </a:pPr>
            <a:r>
              <a:rPr lang="en-US" sz="2200" dirty="0">
                <a:latin typeface="Times New Roman" panose="02020603050405020304" pitchFamily="18" charset="0"/>
                <a:cs typeface="Times New Roman" panose="02020603050405020304" pitchFamily="18" charset="0"/>
              </a:rPr>
              <a:t>5. Their paintings exhibited refined and elegant figures with the exposure of light and shade without any hardness.</a:t>
            </a:r>
          </a:p>
          <a:p>
            <a:endParaRPr lang="en-US" sz="260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033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454B96-BCB3-420A-A8FC-B28494656F64}"/>
              </a:ext>
            </a:extLst>
          </p:cNvPr>
          <p:cNvSpPr>
            <a:spLocks noGrp="1"/>
          </p:cNvSpPr>
          <p:nvPr>
            <p:ph idx="1"/>
          </p:nvPr>
        </p:nvSpPr>
        <p:spPr>
          <a:xfrm>
            <a:off x="556591" y="1046922"/>
            <a:ext cx="10797209" cy="5130041"/>
          </a:xfrm>
        </p:spPr>
        <p:txBody>
          <a:bodyPr>
            <a:normAutofit lnSpcReduction="10000"/>
          </a:bodyPr>
          <a:lstStyle/>
          <a:p>
            <a:r>
              <a:rPr lang="en-US" sz="2600" dirty="0">
                <a:latin typeface="Times New Roman" panose="02020603050405020304" pitchFamily="18" charset="0"/>
                <a:cs typeface="Times New Roman" panose="02020603050405020304" pitchFamily="18" charset="0"/>
              </a:rPr>
              <a:t>Bengal school in painting was actually a Renaissance/Revivalist School as it endeavored for revival of the Indian ancient and medieval traditions and paved ways for the Modern Indian Art. </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Abanindranath Tagore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(Founder of Bengal School of Art, Creator of Indian Society of Oriental Arts)</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first to raise the standard of revolt was Abanindranath; he was not merely a rebel but a constructive genius…he sums up in himself…all that is good, beautiful and true in his country’s art: its mysticism, its symbolism, its idealism…and the sublime spirituality of his race…as a teacher and founder of a new movement in India…he will be longest remembered”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Contemporary Indian Painter, G. Venkatachalam, n.d.</a:t>
            </a:r>
            <a:r>
              <a:rPr lang="en-US" sz="2400" dirty="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3172582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8BA0A0-512B-48F7-B101-6F0D6B712ED0}"/>
              </a:ext>
            </a:extLst>
          </p:cNvPr>
          <p:cNvSpPr>
            <a:spLocks noGrp="1"/>
          </p:cNvSpPr>
          <p:nvPr>
            <p:ph type="title"/>
          </p:nvPr>
        </p:nvSpPr>
        <p:spPr>
          <a:xfrm>
            <a:off x="1286933" y="13256"/>
            <a:ext cx="9548445" cy="662609"/>
          </a:xfrm>
        </p:spPr>
        <p:txBody>
          <a:bodyPr>
            <a:normAutofit/>
          </a:bodyPr>
          <a:lstStyle/>
          <a:p>
            <a:pPr algn="ctr"/>
            <a:r>
              <a:rPr lang="en-US" sz="2400" dirty="0">
                <a:latin typeface="Times New Roman" panose="02020603050405020304" pitchFamily="18" charset="0"/>
                <a:cs typeface="Times New Roman" panose="02020603050405020304" pitchFamily="18" charset="0"/>
              </a:rPr>
              <a:t>The Passing of Shah Jahan by Abanindranath Tagore (1902)</a:t>
            </a:r>
          </a:p>
        </p:txBody>
      </p:sp>
      <p:pic>
        <p:nvPicPr>
          <p:cNvPr id="6" name="Content Placeholder 5">
            <a:extLst>
              <a:ext uri="{FF2B5EF4-FFF2-40B4-BE49-F238E27FC236}">
                <a16:creationId xmlns:a16="http://schemas.microsoft.com/office/drawing/2014/main" id="{56A6D7C7-ADB3-4F46-B328-7A572481F9A4}"/>
              </a:ext>
            </a:extLst>
          </p:cNvPr>
          <p:cNvPicPr>
            <a:picLocks noGrp="1" noChangeAspect="1"/>
          </p:cNvPicPr>
          <p:nvPr>
            <p:ph idx="1"/>
          </p:nvPr>
        </p:nvPicPr>
        <p:blipFill>
          <a:blip r:embed="rId2"/>
          <a:stretch>
            <a:fillRect/>
          </a:stretch>
        </p:blipFill>
        <p:spPr>
          <a:xfrm>
            <a:off x="4368797" y="746255"/>
            <a:ext cx="3860800" cy="5748091"/>
          </a:xfrm>
        </p:spPr>
      </p:pic>
    </p:spTree>
    <p:extLst>
      <p:ext uri="{BB962C8B-B14F-4D97-AF65-F5344CB8AC3E}">
        <p14:creationId xmlns:p14="http://schemas.microsoft.com/office/powerpoint/2010/main" val="287359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04DA2B9B-DB0A-4AD7-94DB-1B55347AB359}"/>
              </a:ext>
            </a:extLst>
          </p:cNvPr>
          <p:cNvPicPr>
            <a:picLocks noGrp="1" noChangeAspect="1"/>
          </p:cNvPicPr>
          <p:nvPr>
            <p:ph idx="1"/>
          </p:nvPr>
        </p:nvPicPr>
        <p:blipFill>
          <a:blip r:embed="rId2"/>
          <a:stretch>
            <a:fillRect/>
          </a:stretch>
        </p:blipFill>
        <p:spPr>
          <a:xfrm>
            <a:off x="4447825" y="570572"/>
            <a:ext cx="3375378" cy="6234209"/>
          </a:xfrm>
        </p:spPr>
      </p:pic>
      <p:sp>
        <p:nvSpPr>
          <p:cNvPr id="9" name="Title 1">
            <a:extLst>
              <a:ext uri="{FF2B5EF4-FFF2-40B4-BE49-F238E27FC236}">
                <a16:creationId xmlns:a16="http://schemas.microsoft.com/office/drawing/2014/main" id="{2D16833A-AD06-4414-926B-394246C744B6}"/>
              </a:ext>
            </a:extLst>
          </p:cNvPr>
          <p:cNvSpPr>
            <a:spLocks noGrp="1"/>
          </p:cNvSpPr>
          <p:nvPr>
            <p:ph type="title"/>
          </p:nvPr>
        </p:nvSpPr>
        <p:spPr>
          <a:xfrm>
            <a:off x="587022" y="106019"/>
            <a:ext cx="11339936" cy="492291"/>
          </a:xfrm>
        </p:spPr>
        <p:txBody>
          <a:bodyPr>
            <a:normAutofit/>
          </a:bodyPr>
          <a:lstStyle/>
          <a:p>
            <a:pPr algn="ctr"/>
            <a:r>
              <a:rPr lang="en-US" sz="2400" dirty="0">
                <a:latin typeface="Times New Roman" panose="02020603050405020304" pitchFamily="18" charset="0"/>
                <a:cs typeface="Times New Roman" panose="02020603050405020304" pitchFamily="18" charset="0"/>
              </a:rPr>
              <a:t>Bharat Mata by Abanindranath Tagore (1905) representative of the Swadeshi philosophy</a:t>
            </a:r>
          </a:p>
        </p:txBody>
      </p:sp>
      <p:sp>
        <p:nvSpPr>
          <p:cNvPr id="4" name="Content Placeholder 2">
            <a:extLst>
              <a:ext uri="{FF2B5EF4-FFF2-40B4-BE49-F238E27FC236}">
                <a16:creationId xmlns:a16="http://schemas.microsoft.com/office/drawing/2014/main" id="{572DE2AC-2853-47FF-AD01-11BA91657895}"/>
              </a:ext>
            </a:extLst>
          </p:cNvPr>
          <p:cNvSpPr txBox="1">
            <a:spLocks/>
          </p:cNvSpPr>
          <p:nvPr/>
        </p:nvSpPr>
        <p:spPr>
          <a:xfrm>
            <a:off x="587022" y="861391"/>
            <a:ext cx="3216352" cy="56056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Bharat Mata/ Mother Goddess: A four armed Hindu Goddess </a:t>
            </a:r>
          </a:p>
          <a:p>
            <a:r>
              <a:rPr lang="en-US" sz="2000" dirty="0">
                <a:latin typeface="Times New Roman" panose="02020603050405020304" pitchFamily="18" charset="0"/>
                <a:cs typeface="Times New Roman" panose="02020603050405020304" pitchFamily="18" charset="0"/>
              </a:rPr>
              <a:t>A woman symbolically representing a Nation</a:t>
            </a:r>
          </a:p>
          <a:p>
            <a:r>
              <a:rPr lang="en-US" sz="2000" dirty="0">
                <a:latin typeface="Times New Roman" panose="02020603050405020304" pitchFamily="18" charset="0"/>
                <a:cs typeface="Times New Roman" panose="02020603050405020304" pitchFamily="18" charset="0"/>
              </a:rPr>
              <a:t>Holding anna (food), clothing (</a:t>
            </a:r>
            <a:r>
              <a:rPr lang="en-US" sz="2000" dirty="0" err="1">
                <a:latin typeface="Times New Roman" panose="02020603050405020304" pitchFamily="18" charset="0"/>
                <a:cs typeface="Times New Roman" panose="02020603050405020304" pitchFamily="18" charset="0"/>
              </a:rPr>
              <a:t>vastra</a:t>
            </a:r>
            <a:r>
              <a:rPr lang="en-US" sz="2000" dirty="0">
                <a:latin typeface="Times New Roman" panose="02020603050405020304" pitchFamily="18" charset="0"/>
                <a:cs typeface="Times New Roman" panose="02020603050405020304" pitchFamily="18" charset="0"/>
              </a:rPr>
              <a:t>), a manuscript for education (</a:t>
            </a:r>
            <a:r>
              <a:rPr lang="en-US" sz="2000" dirty="0" err="1">
                <a:latin typeface="Times New Roman" panose="02020603050405020304" pitchFamily="18" charset="0"/>
                <a:cs typeface="Times New Roman" panose="02020603050405020304" pitchFamily="18" charset="0"/>
              </a:rPr>
              <a:t>shiksha</a:t>
            </a:r>
            <a:r>
              <a:rPr lang="en-US" sz="2000" dirty="0">
                <a:latin typeface="Times New Roman" panose="02020603050405020304" pitchFamily="18" charset="0"/>
                <a:cs typeface="Times New Roman" panose="02020603050405020304" pitchFamily="18" charset="0"/>
              </a:rPr>
              <a:t>), beads of salvation (</a:t>
            </a:r>
            <a:r>
              <a:rPr lang="en-US" sz="2000" dirty="0" err="1">
                <a:latin typeface="Times New Roman" panose="02020603050405020304" pitchFamily="18" charset="0"/>
                <a:cs typeface="Times New Roman" panose="02020603050405020304" pitchFamily="18" charset="0"/>
              </a:rPr>
              <a:t>dishsha</a:t>
            </a:r>
            <a:r>
              <a:rPr lang="en-US" sz="2000" dirty="0">
                <a:latin typeface="Times New Roman" panose="02020603050405020304" pitchFamily="18" charset="0"/>
                <a:cs typeface="Times New Roman" panose="02020603050405020304" pitchFamily="18" charset="0"/>
              </a:rPr>
              <a:t>) instead of weapons as the earliest Hindu Goddess holds </a:t>
            </a:r>
          </a:p>
          <a:p>
            <a:r>
              <a:rPr lang="en-US" sz="2000" dirty="0">
                <a:latin typeface="Times New Roman" panose="02020603050405020304" pitchFamily="18" charset="0"/>
                <a:cs typeface="Times New Roman" panose="02020603050405020304" pitchFamily="18" charset="0"/>
              </a:rPr>
              <a:t>Shows freedom, independence, radiant, and bright future of the people</a:t>
            </a:r>
          </a:p>
        </p:txBody>
      </p:sp>
    </p:spTree>
    <p:extLst>
      <p:ext uri="{BB962C8B-B14F-4D97-AF65-F5344CB8AC3E}">
        <p14:creationId xmlns:p14="http://schemas.microsoft.com/office/powerpoint/2010/main" val="3295374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82E38E-9488-49B1-ADE5-6057538C3920}"/>
              </a:ext>
            </a:extLst>
          </p:cNvPr>
          <p:cNvSpPr>
            <a:spLocks noGrp="1"/>
          </p:cNvSpPr>
          <p:nvPr>
            <p:ph idx="1"/>
          </p:nvPr>
        </p:nvSpPr>
        <p:spPr>
          <a:xfrm>
            <a:off x="530087" y="834887"/>
            <a:ext cx="10823713" cy="5342076"/>
          </a:xfrm>
        </p:spPr>
        <p:txBody>
          <a:bodyPr>
            <a:normAutofit fontScale="92500" lnSpcReduction="10000"/>
          </a:bodyPr>
          <a:lstStyle/>
          <a:p>
            <a:pPr marL="0" indent="0">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“The painting is an attempt of humanization of ‘Bharat Mata’ where the mother is seeking liberation through her sons” </a:t>
            </a:r>
          </a:p>
          <a:p>
            <a:pPr marL="0" indent="0">
              <a:buNone/>
            </a:pPr>
            <a:r>
              <a:rPr lang="en-US" sz="2400" dirty="0">
                <a:latin typeface="Times New Roman" panose="02020603050405020304" pitchFamily="18" charset="0"/>
                <a:cs typeface="Times New Roman" panose="02020603050405020304" pitchFamily="18" charset="0"/>
              </a:rPr>
              <a:t>It has been recorded that historians say that Sister Nivedita, an admirer of the painting wanted to carry it from Kashmir to Kanyakumari to spread fervor of nationalist among the people of the country</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the words of Sister Nivedita : (an inspiration behind Bengal School of Art) </a:t>
            </a:r>
          </a:p>
          <a:p>
            <a:pPr marL="0" indent="0">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“From beginning to end, the picture is an appeal, in the Indian language, to the Indian heart. It is the first great masterpiece in a new style. I would reprint- it, if I could, by tens of thousands, and scatter it broadcast over the land, till there was not a peasant's cottage, or a </a:t>
            </a:r>
            <a:r>
              <a:rPr lang="en-US" sz="2400" dirty="0" err="1">
                <a:latin typeface="Times New Roman" panose="02020603050405020304" pitchFamily="18" charset="0"/>
                <a:cs typeface="Times New Roman" panose="02020603050405020304" pitchFamily="18" charset="0"/>
              </a:rPr>
              <a:t>craftman's</a:t>
            </a:r>
            <a:r>
              <a:rPr lang="en-US" sz="2400" dirty="0">
                <a:latin typeface="Times New Roman" panose="02020603050405020304" pitchFamily="18" charset="0"/>
                <a:cs typeface="Times New Roman" panose="02020603050405020304" pitchFamily="18" charset="0"/>
              </a:rPr>
              <a:t> hut, between </a:t>
            </a:r>
            <a:r>
              <a:rPr lang="en-US" sz="2400" dirty="0" err="1">
                <a:latin typeface="Times New Roman" panose="02020603050405020304" pitchFamily="18" charset="0"/>
                <a:cs typeface="Times New Roman" panose="02020603050405020304" pitchFamily="18" charset="0"/>
              </a:rPr>
              <a:t>Kedar</a:t>
            </a:r>
            <a:r>
              <a:rPr lang="en-US" sz="2400" dirty="0">
                <a:latin typeface="Times New Roman" panose="02020603050405020304" pitchFamily="18" charset="0"/>
                <a:cs typeface="Times New Roman" panose="02020603050405020304" pitchFamily="18" charset="0"/>
              </a:rPr>
              <a:t> Nath and Cape Comorin, that had not this presentment of Bharat-Mata somewhere on its walls. Over and over again, as one looks into its qualities, one is struck by the purity and delicacy of the personality portrayed”</a:t>
            </a:r>
          </a:p>
        </p:txBody>
      </p:sp>
    </p:spTree>
    <p:extLst>
      <p:ext uri="{BB962C8B-B14F-4D97-AF65-F5344CB8AC3E}">
        <p14:creationId xmlns:p14="http://schemas.microsoft.com/office/powerpoint/2010/main" val="2149209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8BA0A0-512B-48F7-B101-6F0D6B712ED0}"/>
              </a:ext>
            </a:extLst>
          </p:cNvPr>
          <p:cNvSpPr>
            <a:spLocks noGrp="1"/>
          </p:cNvSpPr>
          <p:nvPr>
            <p:ph type="title"/>
          </p:nvPr>
        </p:nvSpPr>
        <p:spPr>
          <a:xfrm>
            <a:off x="1286933" y="13256"/>
            <a:ext cx="9548445" cy="662609"/>
          </a:xfrm>
        </p:spPr>
        <p:txBody>
          <a:bodyPr>
            <a:normAutofit/>
          </a:bodyPr>
          <a:lstStyle/>
          <a:p>
            <a:pPr algn="ctr"/>
            <a:r>
              <a:rPr lang="en-US" sz="2400" dirty="0">
                <a:latin typeface="Times New Roman" panose="02020603050405020304" pitchFamily="18" charset="0"/>
                <a:cs typeface="Times New Roman" panose="02020603050405020304" pitchFamily="18" charset="0"/>
              </a:rPr>
              <a:t>A moonlight music party by Abanindranath Tagore (1906)</a:t>
            </a:r>
          </a:p>
        </p:txBody>
      </p:sp>
      <p:pic>
        <p:nvPicPr>
          <p:cNvPr id="7" name="Content Placeholder 4">
            <a:extLst>
              <a:ext uri="{FF2B5EF4-FFF2-40B4-BE49-F238E27FC236}">
                <a16:creationId xmlns:a16="http://schemas.microsoft.com/office/drawing/2014/main" id="{EE73A89C-F1B0-4987-A68C-6B0E47EC54CB}"/>
              </a:ext>
            </a:extLst>
          </p:cNvPr>
          <p:cNvPicPr>
            <a:picLocks noGrp="1" noChangeAspect="1"/>
          </p:cNvPicPr>
          <p:nvPr>
            <p:ph idx="1"/>
          </p:nvPr>
        </p:nvPicPr>
        <p:blipFill rotWithShape="1">
          <a:blip r:embed="rId2"/>
          <a:srcRect l="5828" t="6549" r="5294" b="6295"/>
          <a:stretch/>
        </p:blipFill>
        <p:spPr>
          <a:xfrm>
            <a:off x="2385421" y="1066131"/>
            <a:ext cx="7447205" cy="5280167"/>
          </a:xfrm>
        </p:spPr>
      </p:pic>
    </p:spTree>
    <p:extLst>
      <p:ext uri="{BB962C8B-B14F-4D97-AF65-F5344CB8AC3E}">
        <p14:creationId xmlns:p14="http://schemas.microsoft.com/office/powerpoint/2010/main" val="814615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8BA0A0-512B-48F7-B101-6F0D6B712ED0}"/>
              </a:ext>
            </a:extLst>
          </p:cNvPr>
          <p:cNvSpPr>
            <a:spLocks noGrp="1"/>
          </p:cNvSpPr>
          <p:nvPr>
            <p:ph type="title"/>
          </p:nvPr>
        </p:nvSpPr>
        <p:spPr>
          <a:xfrm>
            <a:off x="1286933" y="13256"/>
            <a:ext cx="9548445" cy="662609"/>
          </a:xfrm>
        </p:spPr>
        <p:txBody>
          <a:bodyPr>
            <a:normAutofit/>
          </a:bodyPr>
          <a:lstStyle/>
          <a:p>
            <a:pPr algn="ctr"/>
            <a:r>
              <a:rPr lang="en-US" sz="2400" dirty="0">
                <a:latin typeface="Times New Roman" panose="02020603050405020304" pitchFamily="18" charset="0"/>
                <a:cs typeface="Times New Roman" panose="02020603050405020304" pitchFamily="18" charset="0"/>
              </a:rPr>
              <a:t>Ashoka’s Queen by Abanindranath Tagore (1910)</a:t>
            </a:r>
          </a:p>
        </p:txBody>
      </p:sp>
      <p:pic>
        <p:nvPicPr>
          <p:cNvPr id="7" name="Content Placeholder 4">
            <a:extLst>
              <a:ext uri="{FF2B5EF4-FFF2-40B4-BE49-F238E27FC236}">
                <a16:creationId xmlns:a16="http://schemas.microsoft.com/office/drawing/2014/main" id="{A172DB77-6322-4449-99E3-20D0CD5C1EC8}"/>
              </a:ext>
            </a:extLst>
          </p:cNvPr>
          <p:cNvPicPr>
            <a:picLocks noGrp="1" noChangeAspect="1"/>
          </p:cNvPicPr>
          <p:nvPr>
            <p:ph idx="1"/>
          </p:nvPr>
        </p:nvPicPr>
        <p:blipFill rotWithShape="1">
          <a:blip r:embed="rId2"/>
          <a:srcRect l="4033" t="2458" r="3441" b="2793"/>
          <a:stretch/>
        </p:blipFill>
        <p:spPr>
          <a:xfrm>
            <a:off x="3702759" y="633670"/>
            <a:ext cx="4636217" cy="6162243"/>
          </a:xfrm>
        </p:spPr>
      </p:pic>
    </p:spTree>
    <p:extLst>
      <p:ext uri="{BB962C8B-B14F-4D97-AF65-F5344CB8AC3E}">
        <p14:creationId xmlns:p14="http://schemas.microsoft.com/office/powerpoint/2010/main" val="277485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3653-2A18-4061-B217-6E71542961E9}"/>
              </a:ext>
            </a:extLst>
          </p:cNvPr>
          <p:cNvSpPr>
            <a:spLocks noGrp="1"/>
          </p:cNvSpPr>
          <p:nvPr>
            <p:ph type="title"/>
          </p:nvPr>
        </p:nvSpPr>
        <p:spPr>
          <a:xfrm>
            <a:off x="925689" y="365126"/>
            <a:ext cx="10428110" cy="514823"/>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Kalighat Paintings </a:t>
            </a:r>
          </a:p>
        </p:txBody>
      </p:sp>
      <p:sp>
        <p:nvSpPr>
          <p:cNvPr id="7" name="Title 1">
            <a:extLst>
              <a:ext uri="{FF2B5EF4-FFF2-40B4-BE49-F238E27FC236}">
                <a16:creationId xmlns:a16="http://schemas.microsoft.com/office/drawing/2014/main" id="{C5731DE5-B586-48D2-9E2B-DBE0ED85A2A0}"/>
              </a:ext>
            </a:extLst>
          </p:cNvPr>
          <p:cNvSpPr txBox="1">
            <a:spLocks/>
          </p:cNvSpPr>
          <p:nvPr/>
        </p:nvSpPr>
        <p:spPr>
          <a:xfrm>
            <a:off x="1078089" y="6116821"/>
            <a:ext cx="10428110" cy="51482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Times New Roman" panose="02020603050405020304" pitchFamily="18" charset="0"/>
                <a:cs typeface="Times New Roman" panose="02020603050405020304" pitchFamily="18" charset="0"/>
              </a:rPr>
              <a:t>The Goddess Durga on her lion killing the demon</a:t>
            </a:r>
          </a:p>
        </p:txBody>
      </p:sp>
      <p:pic>
        <p:nvPicPr>
          <p:cNvPr id="8" name="Content Placeholder 7">
            <a:extLst>
              <a:ext uri="{FF2B5EF4-FFF2-40B4-BE49-F238E27FC236}">
                <a16:creationId xmlns:a16="http://schemas.microsoft.com/office/drawing/2014/main" id="{955008F9-2E7D-4DC8-BB18-BF26CF1A46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1690" y="927891"/>
            <a:ext cx="3138314" cy="5099760"/>
          </a:xfrm>
        </p:spPr>
      </p:pic>
    </p:spTree>
    <p:extLst>
      <p:ext uri="{BB962C8B-B14F-4D97-AF65-F5344CB8AC3E}">
        <p14:creationId xmlns:p14="http://schemas.microsoft.com/office/powerpoint/2010/main" val="3175607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8BA0A0-512B-48F7-B101-6F0D6B712ED0}"/>
              </a:ext>
            </a:extLst>
          </p:cNvPr>
          <p:cNvSpPr>
            <a:spLocks noGrp="1"/>
          </p:cNvSpPr>
          <p:nvPr>
            <p:ph type="title"/>
          </p:nvPr>
        </p:nvSpPr>
        <p:spPr>
          <a:xfrm>
            <a:off x="1286933" y="13256"/>
            <a:ext cx="9548445" cy="662609"/>
          </a:xfrm>
        </p:spPr>
        <p:txBody>
          <a:bodyPr>
            <a:normAutofit/>
          </a:bodyPr>
          <a:lstStyle/>
          <a:p>
            <a:pPr algn="ctr"/>
            <a:r>
              <a:rPr lang="en-US" sz="2400" dirty="0">
                <a:latin typeface="Times New Roman" panose="02020603050405020304" pitchFamily="18" charset="0"/>
                <a:cs typeface="Times New Roman" panose="02020603050405020304" pitchFamily="18" charset="0"/>
              </a:rPr>
              <a:t>Journey’s End by Abanindranath Tagore (1914)</a:t>
            </a:r>
          </a:p>
        </p:txBody>
      </p:sp>
      <p:pic>
        <p:nvPicPr>
          <p:cNvPr id="7" name="Content Placeholder 4">
            <a:extLst>
              <a:ext uri="{FF2B5EF4-FFF2-40B4-BE49-F238E27FC236}">
                <a16:creationId xmlns:a16="http://schemas.microsoft.com/office/drawing/2014/main" id="{CACF6B44-0D5F-4CC1-9158-A14B610D945B}"/>
              </a:ext>
            </a:extLst>
          </p:cNvPr>
          <p:cNvPicPr>
            <a:picLocks noGrp="1" noChangeAspect="1"/>
          </p:cNvPicPr>
          <p:nvPr>
            <p:ph idx="1"/>
          </p:nvPr>
        </p:nvPicPr>
        <p:blipFill>
          <a:blip r:embed="rId2"/>
          <a:stretch>
            <a:fillRect/>
          </a:stretch>
        </p:blipFill>
        <p:spPr>
          <a:xfrm>
            <a:off x="1930404" y="1409787"/>
            <a:ext cx="8252178" cy="4641850"/>
          </a:xfrm>
        </p:spPr>
      </p:pic>
    </p:spTree>
    <p:extLst>
      <p:ext uri="{BB962C8B-B14F-4D97-AF65-F5344CB8AC3E}">
        <p14:creationId xmlns:p14="http://schemas.microsoft.com/office/powerpoint/2010/main" val="1946456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8BA0A0-512B-48F7-B101-6F0D6B712ED0}"/>
              </a:ext>
            </a:extLst>
          </p:cNvPr>
          <p:cNvSpPr>
            <a:spLocks noGrp="1"/>
          </p:cNvSpPr>
          <p:nvPr>
            <p:ph type="title"/>
          </p:nvPr>
        </p:nvSpPr>
        <p:spPr>
          <a:xfrm>
            <a:off x="1286933" y="13256"/>
            <a:ext cx="9548445" cy="662609"/>
          </a:xfrm>
        </p:spPr>
        <p:txBody>
          <a:bodyPr>
            <a:normAutofit/>
          </a:bodyPr>
          <a:lstStyle/>
          <a:p>
            <a:pPr algn="ctr"/>
            <a:r>
              <a:rPr lang="en-US" sz="2400" dirty="0">
                <a:latin typeface="Times New Roman" panose="02020603050405020304" pitchFamily="18" charset="0"/>
                <a:cs typeface="Times New Roman" panose="02020603050405020304" pitchFamily="18" charset="0"/>
              </a:rPr>
              <a:t>The victory of Buddha by Abanindranath Tagore (1914)</a:t>
            </a:r>
          </a:p>
        </p:txBody>
      </p:sp>
      <p:pic>
        <p:nvPicPr>
          <p:cNvPr id="6" name="Content Placeholder 8">
            <a:extLst>
              <a:ext uri="{FF2B5EF4-FFF2-40B4-BE49-F238E27FC236}">
                <a16:creationId xmlns:a16="http://schemas.microsoft.com/office/drawing/2014/main" id="{5A39C7B9-C04B-4E42-B548-535032E81203}"/>
              </a:ext>
            </a:extLst>
          </p:cNvPr>
          <p:cNvPicPr>
            <a:picLocks noGrp="1" noChangeAspect="1"/>
          </p:cNvPicPr>
          <p:nvPr>
            <p:ph idx="1"/>
          </p:nvPr>
        </p:nvPicPr>
        <p:blipFill rotWithShape="1">
          <a:blip r:embed="rId2"/>
          <a:srcRect l="2251" t="1994" r="1286" b="2418"/>
          <a:stretch/>
        </p:blipFill>
        <p:spPr>
          <a:xfrm>
            <a:off x="4176892" y="891396"/>
            <a:ext cx="4075288" cy="5786975"/>
          </a:xfrm>
        </p:spPr>
      </p:pic>
    </p:spTree>
    <p:extLst>
      <p:ext uri="{BB962C8B-B14F-4D97-AF65-F5344CB8AC3E}">
        <p14:creationId xmlns:p14="http://schemas.microsoft.com/office/powerpoint/2010/main" val="19255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8BA0A0-512B-48F7-B101-6F0D6B712ED0}"/>
              </a:ext>
            </a:extLst>
          </p:cNvPr>
          <p:cNvSpPr>
            <a:spLocks noGrp="1"/>
          </p:cNvSpPr>
          <p:nvPr>
            <p:ph type="title"/>
          </p:nvPr>
        </p:nvSpPr>
        <p:spPr>
          <a:xfrm>
            <a:off x="1286933" y="13256"/>
            <a:ext cx="9548445" cy="662609"/>
          </a:xfrm>
        </p:spPr>
        <p:txBody>
          <a:bodyPr>
            <a:normAutofit/>
          </a:bodyPr>
          <a:lstStyle/>
          <a:p>
            <a:pPr algn="ctr"/>
            <a:r>
              <a:rPr lang="en-US" sz="2400" dirty="0">
                <a:latin typeface="Times New Roman" panose="02020603050405020304" pitchFamily="18" charset="0"/>
                <a:cs typeface="Times New Roman" panose="02020603050405020304" pitchFamily="18" charset="0"/>
              </a:rPr>
              <a:t>The Final release by Abanindranath Tagore (1914)</a:t>
            </a:r>
          </a:p>
        </p:txBody>
      </p:sp>
      <p:pic>
        <p:nvPicPr>
          <p:cNvPr id="6" name="Content Placeholder 4">
            <a:extLst>
              <a:ext uri="{FF2B5EF4-FFF2-40B4-BE49-F238E27FC236}">
                <a16:creationId xmlns:a16="http://schemas.microsoft.com/office/drawing/2014/main" id="{FAFE45EB-5639-421D-9B09-E2703683D8D0}"/>
              </a:ext>
            </a:extLst>
          </p:cNvPr>
          <p:cNvPicPr>
            <a:picLocks noGrp="1" noChangeAspect="1"/>
          </p:cNvPicPr>
          <p:nvPr>
            <p:ph idx="1"/>
          </p:nvPr>
        </p:nvPicPr>
        <p:blipFill rotWithShape="1">
          <a:blip r:embed="rId2"/>
          <a:srcRect l="1324" t="988" r="1344" b="1817"/>
          <a:stretch/>
        </p:blipFill>
        <p:spPr>
          <a:xfrm>
            <a:off x="4075290" y="743007"/>
            <a:ext cx="4119039" cy="5996461"/>
          </a:xfrm>
        </p:spPr>
      </p:pic>
    </p:spTree>
    <p:extLst>
      <p:ext uri="{BB962C8B-B14F-4D97-AF65-F5344CB8AC3E}">
        <p14:creationId xmlns:p14="http://schemas.microsoft.com/office/powerpoint/2010/main" val="1026576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8BA0A0-512B-48F7-B101-6F0D6B712ED0}"/>
              </a:ext>
            </a:extLst>
          </p:cNvPr>
          <p:cNvSpPr>
            <a:spLocks noGrp="1"/>
          </p:cNvSpPr>
          <p:nvPr>
            <p:ph type="title"/>
          </p:nvPr>
        </p:nvSpPr>
        <p:spPr>
          <a:xfrm>
            <a:off x="1286933" y="13256"/>
            <a:ext cx="9548445" cy="662609"/>
          </a:xfrm>
        </p:spPr>
        <p:txBody>
          <a:bodyPr>
            <a:normAutofit/>
          </a:bodyPr>
          <a:lstStyle/>
          <a:p>
            <a:pPr algn="ctr"/>
            <a:r>
              <a:rPr lang="en-US" sz="2400" dirty="0">
                <a:latin typeface="Times New Roman" panose="02020603050405020304" pitchFamily="18" charset="0"/>
                <a:cs typeface="Times New Roman" panose="02020603050405020304" pitchFamily="18" charset="0"/>
              </a:rPr>
              <a:t>Krishna with his parents by Nandalal Bose</a:t>
            </a:r>
          </a:p>
        </p:txBody>
      </p:sp>
      <p:pic>
        <p:nvPicPr>
          <p:cNvPr id="4" name="Picture 3">
            <a:extLst>
              <a:ext uri="{FF2B5EF4-FFF2-40B4-BE49-F238E27FC236}">
                <a16:creationId xmlns:a16="http://schemas.microsoft.com/office/drawing/2014/main" id="{88A01206-F4D1-4198-94D4-DCC96DD98380}"/>
              </a:ext>
            </a:extLst>
          </p:cNvPr>
          <p:cNvPicPr>
            <a:picLocks noChangeAspect="1"/>
          </p:cNvPicPr>
          <p:nvPr/>
        </p:nvPicPr>
        <p:blipFill>
          <a:blip r:embed="rId2"/>
          <a:stretch>
            <a:fillRect/>
          </a:stretch>
        </p:blipFill>
        <p:spPr>
          <a:xfrm>
            <a:off x="4135660" y="615579"/>
            <a:ext cx="4308433" cy="6078728"/>
          </a:xfrm>
          <a:prstGeom prst="rect">
            <a:avLst/>
          </a:prstGeom>
        </p:spPr>
      </p:pic>
    </p:spTree>
    <p:extLst>
      <p:ext uri="{BB962C8B-B14F-4D97-AF65-F5344CB8AC3E}">
        <p14:creationId xmlns:p14="http://schemas.microsoft.com/office/powerpoint/2010/main" val="832164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8BA0A0-512B-48F7-B101-6F0D6B712ED0}"/>
              </a:ext>
            </a:extLst>
          </p:cNvPr>
          <p:cNvSpPr>
            <a:spLocks noGrp="1"/>
          </p:cNvSpPr>
          <p:nvPr>
            <p:ph type="title"/>
          </p:nvPr>
        </p:nvSpPr>
        <p:spPr>
          <a:xfrm>
            <a:off x="1286933" y="13256"/>
            <a:ext cx="9548445" cy="662609"/>
          </a:xfrm>
        </p:spPr>
        <p:txBody>
          <a:bodyPr>
            <a:normAutofit/>
          </a:bodyPr>
          <a:lstStyle/>
          <a:p>
            <a:pPr algn="ctr"/>
            <a:r>
              <a:rPr lang="en-US" sz="2400" dirty="0">
                <a:latin typeface="Times New Roman" panose="02020603050405020304" pitchFamily="18" charset="0"/>
                <a:cs typeface="Times New Roman" panose="02020603050405020304" pitchFamily="18" charset="0"/>
              </a:rPr>
              <a:t>Dhruva by Amit Kumar Haldar</a:t>
            </a:r>
          </a:p>
        </p:txBody>
      </p:sp>
      <p:pic>
        <p:nvPicPr>
          <p:cNvPr id="6" name="Content Placeholder 5">
            <a:extLst>
              <a:ext uri="{FF2B5EF4-FFF2-40B4-BE49-F238E27FC236}">
                <a16:creationId xmlns:a16="http://schemas.microsoft.com/office/drawing/2014/main" id="{94E5E523-8F9C-4809-A421-0B4565E23C01}"/>
              </a:ext>
            </a:extLst>
          </p:cNvPr>
          <p:cNvPicPr>
            <a:picLocks noGrp="1" noChangeAspect="1"/>
          </p:cNvPicPr>
          <p:nvPr>
            <p:ph idx="1"/>
          </p:nvPr>
        </p:nvPicPr>
        <p:blipFill>
          <a:blip r:embed="rId2"/>
          <a:stretch>
            <a:fillRect/>
          </a:stretch>
        </p:blipFill>
        <p:spPr>
          <a:xfrm>
            <a:off x="4210758" y="920782"/>
            <a:ext cx="3736622" cy="5612529"/>
          </a:xfrm>
          <a:prstGeom prst="rect">
            <a:avLst/>
          </a:prstGeom>
        </p:spPr>
      </p:pic>
    </p:spTree>
    <p:extLst>
      <p:ext uri="{BB962C8B-B14F-4D97-AF65-F5344CB8AC3E}">
        <p14:creationId xmlns:p14="http://schemas.microsoft.com/office/powerpoint/2010/main" val="1080197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8BA0A0-512B-48F7-B101-6F0D6B712ED0}"/>
              </a:ext>
            </a:extLst>
          </p:cNvPr>
          <p:cNvSpPr>
            <a:spLocks noGrp="1"/>
          </p:cNvSpPr>
          <p:nvPr>
            <p:ph type="title"/>
          </p:nvPr>
        </p:nvSpPr>
        <p:spPr>
          <a:xfrm>
            <a:off x="1286933" y="13256"/>
            <a:ext cx="9548445" cy="662609"/>
          </a:xfrm>
        </p:spPr>
        <p:txBody>
          <a:bodyPr>
            <a:normAutofit/>
          </a:bodyPr>
          <a:lstStyle/>
          <a:p>
            <a:pPr algn="ctr"/>
            <a:r>
              <a:rPr lang="en-US" sz="2400" dirty="0">
                <a:latin typeface="Times New Roman" panose="02020603050405020304" pitchFamily="18" charset="0"/>
                <a:cs typeface="Times New Roman" panose="02020603050405020304" pitchFamily="18" charset="0"/>
              </a:rPr>
              <a:t>Chand Bibi Hawking by Gaganendranath Tagore (1914)</a:t>
            </a:r>
          </a:p>
        </p:txBody>
      </p:sp>
      <p:pic>
        <p:nvPicPr>
          <p:cNvPr id="6" name="Content Placeholder 5">
            <a:extLst>
              <a:ext uri="{FF2B5EF4-FFF2-40B4-BE49-F238E27FC236}">
                <a16:creationId xmlns:a16="http://schemas.microsoft.com/office/drawing/2014/main" id="{C30E796C-6E4C-46B1-8AC3-548DE4CE5211}"/>
              </a:ext>
            </a:extLst>
          </p:cNvPr>
          <p:cNvPicPr>
            <a:picLocks noGrp="1" noChangeAspect="1"/>
          </p:cNvPicPr>
          <p:nvPr>
            <p:ph idx="1"/>
          </p:nvPr>
        </p:nvPicPr>
        <p:blipFill>
          <a:blip r:embed="rId2"/>
          <a:stretch>
            <a:fillRect/>
          </a:stretch>
        </p:blipFill>
        <p:spPr>
          <a:xfrm>
            <a:off x="3883380" y="840641"/>
            <a:ext cx="4538134" cy="5532355"/>
          </a:xfrm>
          <a:prstGeom prst="rect">
            <a:avLst/>
          </a:prstGeom>
        </p:spPr>
      </p:pic>
    </p:spTree>
    <p:extLst>
      <p:ext uri="{BB962C8B-B14F-4D97-AF65-F5344CB8AC3E}">
        <p14:creationId xmlns:p14="http://schemas.microsoft.com/office/powerpoint/2010/main" val="336745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4714-8A88-4481-9397-148444897CA3}"/>
              </a:ext>
            </a:extLst>
          </p:cNvPr>
          <p:cNvSpPr>
            <a:spLocks noGrp="1"/>
          </p:cNvSpPr>
          <p:nvPr>
            <p:ph type="title"/>
          </p:nvPr>
        </p:nvSpPr>
        <p:spPr>
          <a:xfrm>
            <a:off x="1139686" y="365125"/>
            <a:ext cx="10214113" cy="430005"/>
          </a:xfrm>
        </p:spPr>
        <p:txBody>
          <a:bodyPr>
            <a:normAutofit/>
          </a:bodyPr>
          <a:lstStyle/>
          <a:p>
            <a:pPr algn="ctr"/>
            <a:r>
              <a:rPr lang="en-US" sz="2400" dirty="0">
                <a:latin typeface="Times New Roman" panose="02020603050405020304" pitchFamily="18" charset="0"/>
                <a:cs typeface="Times New Roman" panose="02020603050405020304" pitchFamily="18" charset="0"/>
              </a:rPr>
              <a:t>The ideals of Bengal School in the words of </a:t>
            </a:r>
            <a:r>
              <a:rPr lang="en-US" sz="2400" dirty="0" err="1">
                <a:latin typeface="Times New Roman" panose="02020603050405020304" pitchFamily="18" charset="0"/>
                <a:cs typeface="Times New Roman" panose="02020603050405020304" pitchFamily="18" charset="0"/>
              </a:rPr>
              <a:t>K.Chatterji</a:t>
            </a:r>
            <a:r>
              <a:rPr lang="en-US" sz="2400" dirty="0">
                <a:latin typeface="Times New Roman" panose="02020603050405020304" pitchFamily="18" charset="0"/>
                <a:cs typeface="Times New Roman" panose="02020603050405020304" pitchFamily="18" charset="0"/>
              </a:rPr>
              <a:t> and A. </a:t>
            </a:r>
            <a:r>
              <a:rPr lang="en-US" sz="2400" dirty="0" err="1">
                <a:latin typeface="Times New Roman" panose="02020603050405020304" pitchFamily="18" charset="0"/>
                <a:cs typeface="Times New Roman" panose="02020603050405020304" pitchFamily="18" charset="0"/>
              </a:rPr>
              <a:t>Gose</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464BB08-2DB2-4398-89EC-5604FB467BF8}"/>
              </a:ext>
            </a:extLst>
          </p:cNvPr>
          <p:cNvSpPr>
            <a:spLocks noGrp="1"/>
          </p:cNvSpPr>
          <p:nvPr>
            <p:ph idx="1"/>
          </p:nvPr>
        </p:nvSpPr>
        <p:spPr>
          <a:xfrm>
            <a:off x="569843" y="1046922"/>
            <a:ext cx="11035748" cy="5607120"/>
          </a:xfrm>
        </p:spPr>
        <p:txBody>
          <a:bodyPr>
            <a:normAutofit/>
          </a:bodyPr>
          <a:lstStyle/>
          <a:p>
            <a:pPr algn="ctr"/>
            <a:r>
              <a:rPr lang="en-US" sz="2200" dirty="0">
                <a:latin typeface="Times New Roman" panose="02020603050405020304" pitchFamily="18" charset="0"/>
                <a:cs typeface="Times New Roman" panose="02020603050405020304" pitchFamily="18" charset="0"/>
              </a:rPr>
              <a:t>“The ideals of this movement aimed at direct presentation of artist’s thoughts with the minimum of materialistic intervention. It was as if the artist was trying to visualize his subject with his inner eye-thus attempting to go beyond what was visible to his outer senses and then was trying to translate his vision in the terms of line, color, and wash. The technique he adopted was meant for the revelation of what he felt and saw in the abstract and thus there did not seem to be any attempt or desire, at the display of mastery of the craft for its own sake”.</a:t>
            </a:r>
          </a:p>
          <a:p>
            <a:pPr algn="ctr"/>
            <a:endParaRPr lang="en-US" sz="2200" dirty="0">
              <a:latin typeface="Times New Roman" panose="02020603050405020304" pitchFamily="18" charset="0"/>
              <a:cs typeface="Times New Roman" panose="02020603050405020304" pitchFamily="18" charset="0"/>
            </a:endParaRPr>
          </a:p>
          <a:p>
            <a:pPr algn="ctr"/>
            <a:r>
              <a:rPr lang="en-US" sz="2200" dirty="0">
                <a:latin typeface="Times New Roman" panose="02020603050405020304" pitchFamily="18" charset="0"/>
                <a:cs typeface="Times New Roman" panose="02020603050405020304" pitchFamily="18" charset="0"/>
              </a:rPr>
              <a:t>“The whole power of the Bengal artists springs from their deliberate choice of the spirit and hidden meaning in things, rather than their form and surface meaning, or the subject to be expressed. It is intuitive and its forms are the very rhythm of its intuition; they have little to do with metric formalities devised by the observing intellect, it leans over the finite to discover its suggestions of the infinite and expressible, it turns to outward life and nature, to found upon it lines and colors, rhythms and embodiments which will be significant of the other life and other nature, than the physical which all that is merely outward, conceals”   </a:t>
            </a:r>
          </a:p>
        </p:txBody>
      </p:sp>
    </p:spTree>
    <p:extLst>
      <p:ext uri="{BB962C8B-B14F-4D97-AF65-F5344CB8AC3E}">
        <p14:creationId xmlns:p14="http://schemas.microsoft.com/office/powerpoint/2010/main" val="3798632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0261C8-F4EF-4FBE-A154-274ADB2104AF}"/>
              </a:ext>
            </a:extLst>
          </p:cNvPr>
          <p:cNvSpPr>
            <a:spLocks noGrp="1"/>
          </p:cNvSpPr>
          <p:nvPr>
            <p:ph idx="1"/>
          </p:nvPr>
        </p:nvSpPr>
        <p:spPr/>
        <p:txBody>
          <a:bodyPr>
            <a:normAutofit/>
          </a:bodyPr>
          <a:lstStyle/>
          <a:p>
            <a:pPr marL="0" indent="0" algn="ctr">
              <a:buNone/>
            </a:pPr>
            <a:r>
              <a:rPr lang="en-US" sz="2400" dirty="0">
                <a:latin typeface="Times New Roman" panose="02020603050405020304" pitchFamily="18" charset="0"/>
                <a:cs typeface="Times New Roman" panose="02020603050405020304" pitchFamily="18" charset="0"/>
              </a:rPr>
              <a:t>Concluding with the words of E.B. Havell:</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“We have succeeded in persuading educated Indians that they have no Art of their own, though evidences of its existence are more extensive than those of British Art…I returned filled with amazement at the insularity of the Anglo-Saxon mind, which has taken more than a century to discover that we have far more to learn from India in Art, than India has to learn from Europe”</a:t>
            </a:r>
            <a:endParaRPr lang="en-US" sz="2400" dirty="0"/>
          </a:p>
        </p:txBody>
      </p:sp>
    </p:spTree>
    <p:extLst>
      <p:ext uri="{BB962C8B-B14F-4D97-AF65-F5344CB8AC3E}">
        <p14:creationId xmlns:p14="http://schemas.microsoft.com/office/powerpoint/2010/main" val="191940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F53D9-DA92-4E99-9DE0-335F017163C3}"/>
              </a:ext>
            </a:extLst>
          </p:cNvPr>
          <p:cNvSpPr>
            <a:spLocks noGrp="1"/>
          </p:cNvSpPr>
          <p:nvPr>
            <p:ph type="title"/>
          </p:nvPr>
        </p:nvSpPr>
        <p:spPr>
          <a:xfrm>
            <a:off x="604630" y="192847"/>
            <a:ext cx="10515600" cy="880579"/>
          </a:xfrm>
        </p:spPr>
        <p:txBody>
          <a:bodyPr>
            <a:normAutofit/>
          </a:bodyPr>
          <a:lstStyle/>
          <a:p>
            <a:r>
              <a:rPr lang="en-US" sz="2400" dirty="0">
                <a:latin typeface="Times New Roman" panose="02020603050405020304" pitchFamily="18" charset="0"/>
                <a:cs typeface="Times New Roman" panose="02020603050405020304" pitchFamily="18" charset="0"/>
              </a:rPr>
              <a:t>Followers of Bengal school tradition during and after great Partition</a:t>
            </a:r>
          </a:p>
        </p:txBody>
      </p:sp>
      <p:sp>
        <p:nvSpPr>
          <p:cNvPr id="3" name="Content Placeholder 2">
            <a:extLst>
              <a:ext uri="{FF2B5EF4-FFF2-40B4-BE49-F238E27FC236}">
                <a16:creationId xmlns:a16="http://schemas.microsoft.com/office/drawing/2014/main" id="{2A240694-19A7-45BF-B3BD-BE741112A1B5}"/>
              </a:ext>
            </a:extLst>
          </p:cNvPr>
          <p:cNvSpPr>
            <a:spLocks noGrp="1"/>
          </p:cNvSpPr>
          <p:nvPr>
            <p:ph idx="1"/>
          </p:nvPr>
        </p:nvSpPr>
        <p:spPr>
          <a:xfrm>
            <a:off x="371061" y="1152939"/>
            <a:ext cx="10982739" cy="5024024"/>
          </a:xfrm>
        </p:spPr>
        <p:txBody>
          <a:bodyPr>
            <a:normAutofit/>
          </a:bodyPr>
          <a:lstStyle/>
          <a:p>
            <a:r>
              <a:rPr lang="en-US" sz="1600" dirty="0">
                <a:latin typeface="Times New Roman" panose="02020603050405020304" pitchFamily="18" charset="0"/>
                <a:cs typeface="Times New Roman" panose="02020603050405020304" pitchFamily="18" charset="0"/>
                <a:hlinkClick r:id="rId2"/>
              </a:rPr>
              <a:t>http://ngmaindia.gov.in/sh-bengal.asp</a:t>
            </a:r>
            <a:endParaRPr lang="en-US" sz="16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Zain ul Abedin</a:t>
            </a:r>
          </a:p>
          <a:p>
            <a:r>
              <a:rPr lang="en-US" sz="2400" dirty="0" err="1">
                <a:latin typeface="Times New Roman" panose="02020603050405020304" pitchFamily="18" charset="0"/>
                <a:cs typeface="Times New Roman" panose="02020603050405020304" pitchFamily="18" charset="0"/>
              </a:rPr>
              <a:t>Jamini</a:t>
            </a:r>
            <a:r>
              <a:rPr lang="en-US" sz="2400" dirty="0">
                <a:latin typeface="Times New Roman" panose="02020603050405020304" pitchFamily="18" charset="0"/>
                <a:cs typeface="Times New Roman" panose="02020603050405020304" pitchFamily="18" charset="0"/>
              </a:rPr>
              <a:t> Roy</a:t>
            </a:r>
          </a:p>
          <a:p>
            <a:r>
              <a:rPr lang="en-US" sz="2400" dirty="0" err="1">
                <a:latin typeface="Times New Roman" panose="02020603050405020304" pitchFamily="18" charset="0"/>
                <a:cs typeface="Times New Roman" panose="02020603050405020304" pitchFamily="18" charset="0"/>
              </a:rPr>
              <a:t>Fyzee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Rahamin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A.R </a:t>
            </a:r>
            <a:r>
              <a:rPr lang="en-US" sz="2400" dirty="0" err="1">
                <a:latin typeface="Times New Roman" panose="02020603050405020304" pitchFamily="18" charset="0"/>
                <a:cs typeface="Times New Roman" panose="02020603050405020304" pitchFamily="18" charset="0"/>
              </a:rPr>
              <a:t>Chughtai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733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3653-2A18-4061-B217-6E71542961E9}"/>
              </a:ext>
            </a:extLst>
          </p:cNvPr>
          <p:cNvSpPr>
            <a:spLocks noGrp="1"/>
          </p:cNvSpPr>
          <p:nvPr>
            <p:ph type="title"/>
          </p:nvPr>
        </p:nvSpPr>
        <p:spPr>
          <a:xfrm>
            <a:off x="925689" y="365126"/>
            <a:ext cx="10428110" cy="514823"/>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Kalighat Paintings </a:t>
            </a:r>
          </a:p>
        </p:txBody>
      </p:sp>
      <p:pic>
        <p:nvPicPr>
          <p:cNvPr id="8" name="Content Placeholder 7">
            <a:extLst>
              <a:ext uri="{FF2B5EF4-FFF2-40B4-BE49-F238E27FC236}">
                <a16:creationId xmlns:a16="http://schemas.microsoft.com/office/drawing/2014/main" id="{6B70B068-709A-4719-8313-57159BDFF81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81" t="1524" r="1329"/>
          <a:stretch/>
        </p:blipFill>
        <p:spPr>
          <a:xfrm>
            <a:off x="3894668" y="959554"/>
            <a:ext cx="4301066" cy="5104519"/>
          </a:xfrm>
        </p:spPr>
      </p:pic>
      <p:sp>
        <p:nvSpPr>
          <p:cNvPr id="9" name="Title 1">
            <a:extLst>
              <a:ext uri="{FF2B5EF4-FFF2-40B4-BE49-F238E27FC236}">
                <a16:creationId xmlns:a16="http://schemas.microsoft.com/office/drawing/2014/main" id="{A0F2631B-79CB-4481-80DA-49CDB8095702}"/>
              </a:ext>
            </a:extLst>
          </p:cNvPr>
          <p:cNvSpPr txBox="1">
            <a:spLocks/>
          </p:cNvSpPr>
          <p:nvPr/>
        </p:nvSpPr>
        <p:spPr>
          <a:xfrm>
            <a:off x="1078089" y="6116821"/>
            <a:ext cx="10428110" cy="51482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Ganesha</a:t>
            </a:r>
            <a:r>
              <a:rPr lang="en-US" sz="2000" dirty="0">
                <a:latin typeface="Times New Roman" panose="02020603050405020304" pitchFamily="18" charset="0"/>
                <a:cs typeface="Times New Roman" panose="02020603050405020304" pitchFamily="18" charset="0"/>
              </a:rPr>
              <a:t> in the lap of Parvati </a:t>
            </a:r>
          </a:p>
        </p:txBody>
      </p:sp>
    </p:spTree>
    <p:extLst>
      <p:ext uri="{BB962C8B-B14F-4D97-AF65-F5344CB8AC3E}">
        <p14:creationId xmlns:p14="http://schemas.microsoft.com/office/powerpoint/2010/main" val="4079180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3653-2A18-4061-B217-6E71542961E9}"/>
              </a:ext>
            </a:extLst>
          </p:cNvPr>
          <p:cNvSpPr>
            <a:spLocks noGrp="1"/>
          </p:cNvSpPr>
          <p:nvPr>
            <p:ph type="title"/>
          </p:nvPr>
        </p:nvSpPr>
        <p:spPr>
          <a:xfrm>
            <a:off x="838199" y="365126"/>
            <a:ext cx="10515600" cy="639585"/>
          </a:xfrm>
        </p:spPr>
        <p:txBody>
          <a:bodyPr>
            <a:normAutofit/>
          </a:bodyPr>
          <a:lstStyle/>
          <a:p>
            <a:pPr algn="ctr"/>
            <a:r>
              <a:rPr lang="en-US" sz="3200" dirty="0">
                <a:latin typeface="Times New Roman" panose="02020603050405020304" pitchFamily="18" charset="0"/>
                <a:cs typeface="Times New Roman" panose="02020603050405020304" pitchFamily="18" charset="0"/>
              </a:rPr>
              <a:t>Kalighat Paintings </a:t>
            </a:r>
          </a:p>
        </p:txBody>
      </p:sp>
      <p:sp>
        <p:nvSpPr>
          <p:cNvPr id="3" name="Content Placeholder 2">
            <a:extLst>
              <a:ext uri="{FF2B5EF4-FFF2-40B4-BE49-F238E27FC236}">
                <a16:creationId xmlns:a16="http://schemas.microsoft.com/office/drawing/2014/main" id="{EF03AFAA-61EC-46C8-B692-D5AACA4A0CBC}"/>
              </a:ext>
            </a:extLst>
          </p:cNvPr>
          <p:cNvSpPr>
            <a:spLocks noGrp="1"/>
          </p:cNvSpPr>
          <p:nvPr>
            <p:ph idx="1"/>
          </p:nvPr>
        </p:nvSpPr>
        <p:spPr>
          <a:xfrm>
            <a:off x="180624" y="970844"/>
            <a:ext cx="11785599" cy="5853289"/>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Kalighat painting or Kalighat Pat originated in the 19th century West Bengal, India in the locality of Kalighat Kali Temple, Calcutta and from being items of souvenir taken by the visitors to the Kali temple, the paintings over a period of time developed as a distinct school of Indian Painting. From the depiction of Hindu gods, and other mythological characters, the Kalighat paintings developed to reflect a variety of themes.</a:t>
            </a:r>
          </a:p>
          <a:p>
            <a:r>
              <a:rPr lang="en-US" sz="2400" dirty="0">
                <a:latin typeface="Times New Roman" panose="02020603050405020304" pitchFamily="18" charset="0"/>
                <a:cs typeface="Times New Roman" panose="02020603050405020304" pitchFamily="18" charset="0"/>
              </a:rPr>
              <a:t>It was the only school of painting that was flourishing in Bengal that focused on the traditional art of scroll paintings, mainly popular in the rural areas. These paintings were done on cloth or </a:t>
            </a:r>
            <a:r>
              <a:rPr lang="en-US" sz="2400" dirty="0" err="1">
                <a:latin typeface="Times New Roman" panose="02020603050405020304" pitchFamily="18" charset="0"/>
                <a:cs typeface="Times New Roman" panose="02020603050405020304" pitchFamily="18" charset="0"/>
              </a:rPr>
              <a:t>patas</a:t>
            </a:r>
            <a:r>
              <a:rPr lang="en-US" sz="2400" dirty="0">
                <a:latin typeface="Times New Roman" panose="02020603050405020304" pitchFamily="18" charset="0"/>
                <a:cs typeface="Times New Roman" panose="02020603050405020304" pitchFamily="18" charset="0"/>
              </a:rPr>
              <a:t>. The artists were villagers who travelled from place to place with their scroll paintings and sang the scenes from the epics depicted in the paintings during village gatherings and various festivals. These artists, called </a:t>
            </a:r>
            <a:r>
              <a:rPr lang="en-US" sz="2400" i="1" dirty="0" err="1">
                <a:latin typeface="Times New Roman" panose="02020603050405020304" pitchFamily="18" charset="0"/>
                <a:cs typeface="Times New Roman" panose="02020603050405020304" pitchFamily="18" charset="0"/>
              </a:rPr>
              <a:t>patuas</a:t>
            </a:r>
            <a:r>
              <a:rPr lang="en-US" sz="2400" dirty="0">
                <a:latin typeface="Times New Roman" panose="02020603050405020304" pitchFamily="18" charset="0"/>
                <a:cs typeface="Times New Roman" panose="02020603050405020304" pitchFamily="18" charset="0"/>
              </a:rPr>
              <a:t> or ‘painters on cloth’.</a:t>
            </a:r>
          </a:p>
          <a:p>
            <a:r>
              <a:rPr lang="en-US" sz="2400" dirty="0">
                <a:latin typeface="Times New Roman" panose="02020603050405020304" pitchFamily="18" charset="0"/>
                <a:cs typeface="Times New Roman" panose="02020603050405020304" pitchFamily="18" charset="0"/>
              </a:rPr>
              <a:t>Among the deities that the Kalighat artists painted, the goddess Kali was a favorite. Images of Durga, Lakshmi, and Annapurna were also popular, especially during the Durga Puja festival. The artists also portrayed themes like Sita-Rama, Radha-Krishna and the exploits of Hanuman.</a:t>
            </a:r>
          </a:p>
          <a:p>
            <a:r>
              <a:rPr lang="en-US" sz="2600" dirty="0">
                <a:latin typeface="Times New Roman" panose="02020603050405020304" pitchFamily="18" charset="0"/>
                <a:cs typeface="Times New Roman" panose="02020603050405020304" pitchFamily="18" charset="0"/>
              </a:rPr>
              <a:t>This trend continued up to the early part of the twentieth century and these paintings ended up in museums and private collections. The charm of the Kalighat paintings lies in the fact that they captured the essence of daily life and they influence modern artists like the late </a:t>
            </a:r>
            <a:r>
              <a:rPr lang="en-US" sz="2600" dirty="0" err="1">
                <a:latin typeface="Times New Roman" panose="02020603050405020304" pitchFamily="18" charset="0"/>
                <a:cs typeface="Times New Roman" panose="02020603050405020304" pitchFamily="18" charset="0"/>
              </a:rPr>
              <a:t>Jamini</a:t>
            </a:r>
            <a:r>
              <a:rPr lang="en-US" sz="2600" dirty="0">
                <a:latin typeface="Times New Roman" panose="02020603050405020304" pitchFamily="18" charset="0"/>
                <a:cs typeface="Times New Roman" panose="02020603050405020304" pitchFamily="18" charset="0"/>
              </a:rPr>
              <a:t> Roy to this date.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45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3653-2A18-4061-B217-6E71542961E9}"/>
              </a:ext>
            </a:extLst>
          </p:cNvPr>
          <p:cNvSpPr>
            <a:spLocks noGrp="1"/>
          </p:cNvSpPr>
          <p:nvPr>
            <p:ph type="title"/>
          </p:nvPr>
        </p:nvSpPr>
        <p:spPr>
          <a:xfrm>
            <a:off x="838199" y="252236"/>
            <a:ext cx="10515600" cy="639585"/>
          </a:xfrm>
        </p:spPr>
        <p:txBody>
          <a:bodyPr>
            <a:normAutofit/>
          </a:bodyPr>
          <a:lstStyle/>
          <a:p>
            <a:pPr algn="ctr"/>
            <a:r>
              <a:rPr lang="en-US" sz="3200" dirty="0">
                <a:latin typeface="Times New Roman" panose="02020603050405020304" pitchFamily="18" charset="0"/>
                <a:cs typeface="Times New Roman" panose="02020603050405020304" pitchFamily="18" charset="0"/>
              </a:rPr>
              <a:t>Kalighat Paintings </a:t>
            </a:r>
          </a:p>
        </p:txBody>
      </p:sp>
      <p:sp>
        <p:nvSpPr>
          <p:cNvPr id="3" name="Content Placeholder 2">
            <a:extLst>
              <a:ext uri="{FF2B5EF4-FFF2-40B4-BE49-F238E27FC236}">
                <a16:creationId xmlns:a16="http://schemas.microsoft.com/office/drawing/2014/main" id="{EF03AFAA-61EC-46C8-B692-D5AACA4A0CBC}"/>
              </a:ext>
            </a:extLst>
          </p:cNvPr>
          <p:cNvSpPr>
            <a:spLocks noGrp="1"/>
          </p:cNvSpPr>
          <p:nvPr>
            <p:ph idx="1"/>
          </p:nvPr>
        </p:nvSpPr>
        <p:spPr>
          <a:xfrm>
            <a:off x="180624" y="970844"/>
            <a:ext cx="11785599" cy="5853289"/>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Kalighat painting or Kalighat Pat originated in the 19th century West Bengal, India in the locality of Kalighat Kali Temple, Calcutta and from being items of souvenir taken by the visitors to the Kali temple, the paintings over a period of time developed as a distinct school of Indian Painting. From the depiction of Hindu gods, and other mythological characters, the Kalighat paintings developed to reflect a variety of themes.</a:t>
            </a:r>
          </a:p>
          <a:p>
            <a:r>
              <a:rPr lang="en-US" sz="2400" dirty="0">
                <a:latin typeface="Times New Roman" panose="02020603050405020304" pitchFamily="18" charset="0"/>
                <a:cs typeface="Times New Roman" panose="02020603050405020304" pitchFamily="18" charset="0"/>
              </a:rPr>
              <a:t>It was the only school of painting that was flourishing in Bengal that focused on the traditional art of scroll paintings, mainly popular in the rural areas. These paintings were done on cloth or </a:t>
            </a:r>
            <a:r>
              <a:rPr lang="en-US" sz="2400" dirty="0" err="1">
                <a:latin typeface="Times New Roman" panose="02020603050405020304" pitchFamily="18" charset="0"/>
                <a:cs typeface="Times New Roman" panose="02020603050405020304" pitchFamily="18" charset="0"/>
              </a:rPr>
              <a:t>patas</a:t>
            </a:r>
            <a:r>
              <a:rPr lang="en-US" sz="2400" dirty="0">
                <a:latin typeface="Times New Roman" panose="02020603050405020304" pitchFamily="18" charset="0"/>
                <a:cs typeface="Times New Roman" panose="02020603050405020304" pitchFamily="18" charset="0"/>
              </a:rPr>
              <a:t>. The artists were villagers who travelled from place to place with their scroll paintings and sang the scenes from the epics depicted in the paintings during village gatherings and various festivals. These artists, called </a:t>
            </a:r>
            <a:r>
              <a:rPr lang="en-US" sz="2400" i="1" dirty="0" err="1">
                <a:latin typeface="Times New Roman" panose="02020603050405020304" pitchFamily="18" charset="0"/>
                <a:cs typeface="Times New Roman" panose="02020603050405020304" pitchFamily="18" charset="0"/>
              </a:rPr>
              <a:t>patuas</a:t>
            </a:r>
            <a:r>
              <a:rPr lang="en-US" sz="2400" dirty="0">
                <a:latin typeface="Times New Roman" panose="02020603050405020304" pitchFamily="18" charset="0"/>
                <a:cs typeface="Times New Roman" panose="02020603050405020304" pitchFamily="18" charset="0"/>
              </a:rPr>
              <a:t> or ‘painters on cloth’.</a:t>
            </a:r>
          </a:p>
          <a:p>
            <a:r>
              <a:rPr lang="en-US" sz="2400" dirty="0">
                <a:latin typeface="Times New Roman" panose="02020603050405020304" pitchFamily="18" charset="0"/>
                <a:cs typeface="Times New Roman" panose="02020603050405020304" pitchFamily="18" charset="0"/>
              </a:rPr>
              <a:t>Among the deities that the Kalighat artists painted, the goddess Kali was a favorite. Images of Durga, Lakshmi, and Annapurna were also popular, especially during the Durga Puja festival. The artists also portrayed themes like Sita-Rama, Radha-Krishna and the exploits of Hanuman.</a:t>
            </a:r>
          </a:p>
          <a:p>
            <a:r>
              <a:rPr lang="en-US" sz="2600" dirty="0">
                <a:latin typeface="Times New Roman" panose="02020603050405020304" pitchFamily="18" charset="0"/>
                <a:cs typeface="Times New Roman" panose="02020603050405020304" pitchFamily="18" charset="0"/>
              </a:rPr>
              <a:t>This trend continued up to the early part of the twentieth century and these paintings ended up in museums and private collections. The charm of the Kalighat paintings lies in the fact that they captured the essence of daily life and they influence modern artists like the late </a:t>
            </a:r>
            <a:r>
              <a:rPr lang="en-US" sz="2600" dirty="0" err="1">
                <a:latin typeface="Times New Roman" panose="02020603050405020304" pitchFamily="18" charset="0"/>
                <a:cs typeface="Times New Roman" panose="02020603050405020304" pitchFamily="18" charset="0"/>
              </a:rPr>
              <a:t>Jamini</a:t>
            </a:r>
            <a:r>
              <a:rPr lang="en-US" sz="2600" dirty="0">
                <a:latin typeface="Times New Roman" panose="02020603050405020304" pitchFamily="18" charset="0"/>
                <a:cs typeface="Times New Roman" panose="02020603050405020304" pitchFamily="18" charset="0"/>
              </a:rPr>
              <a:t> Roy to this date.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40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1676-D6C6-4ABE-90B5-8CD55B950D83}"/>
              </a:ext>
            </a:extLst>
          </p:cNvPr>
          <p:cNvSpPr>
            <a:spLocks noGrp="1"/>
          </p:cNvSpPr>
          <p:nvPr>
            <p:ph type="title"/>
          </p:nvPr>
        </p:nvSpPr>
        <p:spPr>
          <a:xfrm>
            <a:off x="838200" y="179597"/>
            <a:ext cx="10515600" cy="522771"/>
          </a:xfrm>
        </p:spPr>
        <p:txBody>
          <a:bodyPr>
            <a:noAutofit/>
          </a:bodyPr>
          <a:lstStyle/>
          <a:p>
            <a:pPr algn="ctr"/>
            <a:r>
              <a:rPr lang="en-US" sz="3600" dirty="0">
                <a:latin typeface="Times New Roman" panose="02020603050405020304" pitchFamily="18" charset="0"/>
                <a:cs typeface="Times New Roman" panose="02020603050405020304" pitchFamily="18" charset="0"/>
              </a:rPr>
              <a:t>Company Painting</a:t>
            </a:r>
          </a:p>
        </p:txBody>
      </p:sp>
      <p:sp>
        <p:nvSpPr>
          <p:cNvPr id="3" name="Content Placeholder 2">
            <a:extLst>
              <a:ext uri="{FF2B5EF4-FFF2-40B4-BE49-F238E27FC236}">
                <a16:creationId xmlns:a16="http://schemas.microsoft.com/office/drawing/2014/main" id="{CC563052-7E27-4FCD-8BFD-4A9B21482980}"/>
              </a:ext>
            </a:extLst>
          </p:cNvPr>
          <p:cNvSpPr>
            <a:spLocks noGrp="1"/>
          </p:cNvSpPr>
          <p:nvPr>
            <p:ph idx="1"/>
          </p:nvPr>
        </p:nvSpPr>
        <p:spPr>
          <a:xfrm>
            <a:off x="172279" y="820162"/>
            <a:ext cx="11760078" cy="5970104"/>
          </a:xfrm>
        </p:spPr>
        <p:txBody>
          <a:bodyPr>
            <a:normAutofit fontScale="92500"/>
          </a:bodyPr>
          <a:lstStyle/>
          <a:p>
            <a:r>
              <a:rPr lang="en-US" sz="2400" dirty="0">
                <a:latin typeface="Times New Roman" panose="02020603050405020304" pitchFamily="18" charset="0"/>
                <a:cs typeface="Times New Roman" panose="02020603050405020304" pitchFamily="18" charset="0"/>
              </a:rPr>
              <a:t>‘Company painting’ is a broad term for a variety of hybrid styles that developed as a result of European (especially British) influence on Indian artists from the early 18th to the 19th centuries.</a:t>
            </a:r>
          </a:p>
          <a:p>
            <a:r>
              <a:rPr lang="en-US" sz="2400" dirty="0">
                <a:latin typeface="Times New Roman" panose="02020603050405020304" pitchFamily="18" charset="0"/>
                <a:cs typeface="Times New Roman" panose="02020603050405020304" pitchFamily="18" charset="0"/>
              </a:rPr>
              <a:t>It evolved as a way of providing paintings that would appeal to European patrons who found the purely indigenous styles not to their taste. As many of these patrons worked for the various East India companies, the painting style came to be associated with the name, although it was in fact also used for paintings produced for local rulers and other Indian patrons. </a:t>
            </a:r>
          </a:p>
          <a:p>
            <a:r>
              <a:rPr lang="en-US" sz="2400" dirty="0">
                <a:latin typeface="Times New Roman" panose="02020603050405020304" pitchFamily="18" charset="0"/>
                <a:cs typeface="Times New Roman" panose="02020603050405020304" pitchFamily="18" charset="0"/>
              </a:rPr>
              <a:t>The subject matter of company paintings made for western patrons was often documentary rather than imaginative, and as a consequence, the Indian artists were required to adopt a more naturalistic approach to painting. Both the subject matter and style were influenced by English representational water color paintings as a result the bright colors traditionally used in miniature paintings were replaced with soft blue, green and brown tones. </a:t>
            </a:r>
          </a:p>
          <a:p>
            <a:r>
              <a:rPr lang="en-US" sz="2400" dirty="0">
                <a:latin typeface="Times New Roman" panose="02020603050405020304" pitchFamily="18" charset="0"/>
                <a:cs typeface="Times New Roman" panose="02020603050405020304" pitchFamily="18" charset="0"/>
              </a:rPr>
              <a:t>Europeans commissioned sets of images depicting festivals and scenes from Indian life or albums illustrating the various castes and occupations, as well as the architecture, plants and animals of the sub-continent</a:t>
            </a:r>
            <a:r>
              <a:rPr lang="en-US" sz="26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Rather than celebrating Indian cultural traditions, it simplified them into exotica.</a:t>
            </a:r>
          </a:p>
          <a:p>
            <a:r>
              <a:rPr lang="en-US" sz="2400" dirty="0">
                <a:latin typeface="Times New Roman" panose="02020603050405020304" pitchFamily="18" charset="0"/>
                <a:cs typeface="Times New Roman" panose="02020603050405020304" pitchFamily="18" charset="0"/>
              </a:rPr>
              <a:t>Water color technique with focus on linear perspective and shading was used instead of gouache technique.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50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C13A-5B3C-4020-BB50-C0C55B79C59A}"/>
              </a:ext>
            </a:extLst>
          </p:cNvPr>
          <p:cNvSpPr>
            <a:spLocks noGrp="1"/>
          </p:cNvSpPr>
          <p:nvPr>
            <p:ph type="title"/>
          </p:nvPr>
        </p:nvSpPr>
        <p:spPr>
          <a:xfrm>
            <a:off x="838200" y="365125"/>
            <a:ext cx="10515600" cy="668545"/>
          </a:xfrm>
        </p:spPr>
        <p:txBody>
          <a:bodyPr>
            <a:normAutofit/>
          </a:bodyPr>
          <a:lstStyle/>
          <a:p>
            <a:pPr algn="ctr"/>
            <a:r>
              <a:rPr lang="en-US" sz="3200" dirty="0">
                <a:latin typeface="Times New Roman" panose="02020603050405020304" pitchFamily="18" charset="0"/>
                <a:cs typeface="Times New Roman" panose="02020603050405020304" pitchFamily="18" charset="0"/>
              </a:rPr>
              <a:t>Company Painting</a:t>
            </a:r>
          </a:p>
        </p:txBody>
      </p:sp>
      <p:pic>
        <p:nvPicPr>
          <p:cNvPr id="5" name="Content Placeholder 4">
            <a:extLst>
              <a:ext uri="{FF2B5EF4-FFF2-40B4-BE49-F238E27FC236}">
                <a16:creationId xmlns:a16="http://schemas.microsoft.com/office/drawing/2014/main" id="{37C918C3-4EFC-4834-8A6C-E41F41012F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440" y="1270541"/>
            <a:ext cx="7747448" cy="4369053"/>
          </a:xfrm>
        </p:spPr>
      </p:pic>
      <p:sp>
        <p:nvSpPr>
          <p:cNvPr id="6" name="Title 1">
            <a:extLst>
              <a:ext uri="{FF2B5EF4-FFF2-40B4-BE49-F238E27FC236}">
                <a16:creationId xmlns:a16="http://schemas.microsoft.com/office/drawing/2014/main" id="{15E4BDA3-EEBA-4EEA-899B-089B3964AFDB}"/>
              </a:ext>
            </a:extLst>
          </p:cNvPr>
          <p:cNvSpPr txBox="1">
            <a:spLocks/>
          </p:cNvSpPr>
          <p:nvPr/>
        </p:nvSpPr>
        <p:spPr>
          <a:xfrm>
            <a:off x="1497497" y="6056245"/>
            <a:ext cx="9372600" cy="358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Times New Roman" panose="02020603050405020304" pitchFamily="18" charset="0"/>
                <a:cs typeface="Times New Roman" panose="02020603050405020304" pitchFamily="18" charset="0"/>
              </a:rPr>
              <a:t>Market Scene, Patna</a:t>
            </a:r>
          </a:p>
        </p:txBody>
      </p:sp>
    </p:spTree>
    <p:extLst>
      <p:ext uri="{BB962C8B-B14F-4D97-AF65-F5344CB8AC3E}">
        <p14:creationId xmlns:p14="http://schemas.microsoft.com/office/powerpoint/2010/main" val="953449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3733</Words>
  <Application>Microsoft Office PowerPoint</Application>
  <PresentationFormat>Widescreen</PresentationFormat>
  <Paragraphs>135</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Times New Roman</vt:lpstr>
      <vt:lpstr>Office Theme</vt:lpstr>
      <vt:lpstr>Art in the Nineteenth Century India with reference to: Kalighat Paintings Company Painting Bengal School  The emergence of Nationalist and Swadeshi Philosophy in Art</vt:lpstr>
      <vt:lpstr>Kalighat Paintings </vt:lpstr>
      <vt:lpstr>Kalighat Paintings </vt:lpstr>
      <vt:lpstr>Kalighat Paintings </vt:lpstr>
      <vt:lpstr>Kalighat Paintings </vt:lpstr>
      <vt:lpstr>Kalighat Paintings </vt:lpstr>
      <vt:lpstr>Kalighat Paintings </vt:lpstr>
      <vt:lpstr>Company Painting</vt:lpstr>
      <vt:lpstr>Company Painting</vt:lpstr>
      <vt:lpstr>Company Painting</vt:lpstr>
      <vt:lpstr>Company Painting</vt:lpstr>
      <vt:lpstr>Company Painting</vt:lpstr>
      <vt:lpstr>Company Painting</vt:lpstr>
      <vt:lpstr>Company Painting</vt:lpstr>
      <vt:lpstr>Company Painting</vt:lpstr>
      <vt:lpstr>Company Painting</vt:lpstr>
      <vt:lpstr>Company Painting</vt:lpstr>
      <vt:lpstr>Link of Video</vt:lpstr>
      <vt:lpstr>Raja Ravi Verma (A painter of Colonial India)</vt:lpstr>
      <vt:lpstr>PowerPoint Presentation</vt:lpstr>
      <vt:lpstr>Deer and Shakuntala</vt:lpstr>
      <vt:lpstr>Shakuntala, 1870</vt:lpstr>
      <vt:lpstr>Goddess Saraswati</vt:lpstr>
      <vt:lpstr>Woman holding a fan</vt:lpstr>
      <vt:lpstr>Kadambari</vt:lpstr>
      <vt:lpstr>Jayatu Vadham</vt:lpstr>
      <vt:lpstr>Art education in India during mid- nineteenth century</vt:lpstr>
      <vt:lpstr>Main factors behind the emergence of Bengal School of Art</vt:lpstr>
      <vt:lpstr>Bengal School of Art</vt:lpstr>
      <vt:lpstr>Bengal School of Art</vt:lpstr>
      <vt:lpstr>PowerPoint Presentation</vt:lpstr>
      <vt:lpstr>PowerPoint Presentation</vt:lpstr>
      <vt:lpstr>Bengal School of Art</vt:lpstr>
      <vt:lpstr>PowerPoint Presentation</vt:lpstr>
      <vt:lpstr>The Passing of Shah Jahan by Abanindranath Tagore (1902)</vt:lpstr>
      <vt:lpstr>Bharat Mata by Abanindranath Tagore (1905) representative of the Swadeshi philosophy</vt:lpstr>
      <vt:lpstr>PowerPoint Presentation</vt:lpstr>
      <vt:lpstr>A moonlight music party by Abanindranath Tagore (1906)</vt:lpstr>
      <vt:lpstr>Ashoka’s Queen by Abanindranath Tagore (1910)</vt:lpstr>
      <vt:lpstr>Journey’s End by Abanindranath Tagore (1914)</vt:lpstr>
      <vt:lpstr>The victory of Buddha by Abanindranath Tagore (1914)</vt:lpstr>
      <vt:lpstr>The Final release by Abanindranath Tagore (1914)</vt:lpstr>
      <vt:lpstr>Krishna with his parents by Nandalal Bose</vt:lpstr>
      <vt:lpstr>Dhruva by Amit Kumar Haldar</vt:lpstr>
      <vt:lpstr>Chand Bibi Hawking by Gaganendranath Tagore (1914)</vt:lpstr>
      <vt:lpstr>The ideals of Bengal School in the words of K.Chatterji and A. Gose</vt:lpstr>
      <vt:lpstr>PowerPoint Presentation</vt:lpstr>
      <vt:lpstr>Followers of Bengal school tradition during and after great Partition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Before Partition</dc:title>
  <dc:creator>Admin</dc:creator>
  <cp:lastModifiedBy>Admin</cp:lastModifiedBy>
  <cp:revision>71</cp:revision>
  <dcterms:created xsi:type="dcterms:W3CDTF">2019-08-21T18:15:52Z</dcterms:created>
  <dcterms:modified xsi:type="dcterms:W3CDTF">2020-05-16T18:59:08Z</dcterms:modified>
</cp:coreProperties>
</file>